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4" r:id="rId3"/>
    <p:sldId id="268" r:id="rId4"/>
    <p:sldId id="273" r:id="rId5"/>
    <p:sldId id="274" r:id="rId6"/>
    <p:sldId id="272" r:id="rId7"/>
    <p:sldId id="264" r:id="rId8"/>
    <p:sldId id="265" r:id="rId9"/>
    <p:sldId id="267" r:id="rId10"/>
    <p:sldId id="256" r:id="rId11"/>
    <p:sldId id="259" r:id="rId12"/>
    <p:sldId id="260" r:id="rId13"/>
    <p:sldId id="261" r:id="rId14"/>
    <p:sldId id="263" r:id="rId15"/>
    <p:sldId id="283" r:id="rId16"/>
    <p:sldId id="285" r:id="rId17"/>
    <p:sldId id="275" r:id="rId18"/>
    <p:sldId id="276" r:id="rId19"/>
    <p:sldId id="277" r:id="rId20"/>
    <p:sldId id="279" r:id="rId21"/>
    <p:sldId id="278" r:id="rId22"/>
    <p:sldId id="280" r:id="rId23"/>
    <p:sldId id="281" r:id="rId24"/>
    <p:sldId id="282" r:id="rId25"/>
    <p:sldId id="266"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0668D-7E63-C625-5656-211EB9EB0210}" v="24" dt="2025-11-06T04:29:07.428"/>
    <p1510:client id="{535A4E1E-9129-DB7E-4C24-7D8AA996F579}" v="123" dt="2025-11-06T07:07:49.658"/>
    <p1510:client id="{5D034869-4D50-3976-D4AC-63CF7BDCEB99}" v="299" dt="2025-11-06T03:54:53.230"/>
    <p1510:client id="{73F11DEB-9F45-FA8F-F0A8-820B7B6256EF}" v="25" dt="2025-11-06T08:43:41.599"/>
    <p1510:client id="{823A2F4A-2CD6-C8B3-CB16-186A96528F5E}" v="36" dt="2025-11-06T16:44:42.653"/>
    <p1510:client id="{92B46562-5F57-446B-B329-DCD17D556EDA}" v="57" dt="2025-11-06T18:40:28.515"/>
    <p1510:client id="{AF4C6079-37F7-FEBB-8D1D-3BA83E7F87DA}" v="734" dt="2025-11-05T22:29:37.095"/>
    <p1510:client id="{C665A143-C8EB-9FD2-0839-625D6940815F}" v="396" dt="2025-11-05T22:49:44.135"/>
    <p1510:client id="{CF15840D-F59B-4CC6-1191-9A1D1B79534F}" v="142" dt="2025-11-06T01:49:38.872"/>
    <p1510:client id="{EC7A588E-022B-C188-096C-422D93B4DAED}" v="71" dt="2025-11-06T05:37:43.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05" d="100"/>
          <a:sy n="105" d="100"/>
        </p:scale>
        <p:origin x="8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418F13-F9B9-4610-89A1-48CE7C118DC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CC328669-1EBD-4E60-A395-9DFD95925ECF}">
      <dgm:prSet phldrT="[Text]" phldr="0"/>
      <dgm:spPr/>
      <dgm:t>
        <a:bodyPr/>
        <a:lstStyle/>
        <a:p>
          <a:pPr rtl="0"/>
          <a:r>
            <a:rPr lang="en-US"/>
            <a:t>Run the Game with Current Ruleset</a:t>
          </a:r>
        </a:p>
      </dgm:t>
    </dgm:pt>
    <dgm:pt modelId="{807C9CA7-2388-4C7B-B212-58B07FA262D7}" type="parTrans" cxnId="{5470FB64-43E2-49CA-AB5D-89D4AC5B0096}">
      <dgm:prSet/>
      <dgm:spPr/>
      <dgm:t>
        <a:bodyPr/>
        <a:lstStyle/>
        <a:p>
          <a:endParaRPr lang="en-US"/>
        </a:p>
      </dgm:t>
    </dgm:pt>
    <dgm:pt modelId="{A0961D95-0149-4F56-8CFF-45462B33F236}" type="sibTrans" cxnId="{5470FB64-43E2-49CA-AB5D-89D4AC5B0096}">
      <dgm:prSet/>
      <dgm:spPr/>
      <dgm:t>
        <a:bodyPr/>
        <a:lstStyle/>
        <a:p>
          <a:endParaRPr lang="en-US"/>
        </a:p>
      </dgm:t>
    </dgm:pt>
    <dgm:pt modelId="{3CBB4464-75CF-43B9-A43C-BF54ED68D4E1}">
      <dgm:prSet phldrT="[Text]" phldr="0"/>
      <dgm:spPr/>
      <dgm:t>
        <a:bodyPr/>
        <a:lstStyle/>
        <a:p>
          <a:pPr rtl="0"/>
          <a:r>
            <a:rPr lang="en-US"/>
            <a:t>Game Ends</a:t>
          </a:r>
          <a:r>
            <a:rPr lang="en-US">
              <a:latin typeface="Aptos Display" panose="02110004020202020204"/>
            </a:rPr>
            <a:t> with Current Ruleset</a:t>
          </a:r>
          <a:endParaRPr lang="en-US"/>
        </a:p>
      </dgm:t>
    </dgm:pt>
    <dgm:pt modelId="{E1B1B0DF-00CD-4716-BEF6-25A87006CEDB}" type="parTrans" cxnId="{76D2D47D-9977-456E-BC05-8DBCCEC28772}">
      <dgm:prSet/>
      <dgm:spPr/>
      <dgm:t>
        <a:bodyPr/>
        <a:lstStyle/>
        <a:p>
          <a:endParaRPr lang="en-US"/>
        </a:p>
      </dgm:t>
    </dgm:pt>
    <dgm:pt modelId="{2245F693-FEAC-4551-B1FF-1301B959E864}" type="sibTrans" cxnId="{76D2D47D-9977-456E-BC05-8DBCCEC28772}">
      <dgm:prSet/>
      <dgm:spPr/>
      <dgm:t>
        <a:bodyPr/>
        <a:lstStyle/>
        <a:p>
          <a:endParaRPr lang="en-US"/>
        </a:p>
      </dgm:t>
    </dgm:pt>
    <dgm:pt modelId="{3DC282FA-B95C-41D4-B976-25BB9B71740A}">
      <dgm:prSet phldrT="[Text]" phldr="0"/>
      <dgm:spPr/>
      <dgm:t>
        <a:bodyPr/>
        <a:lstStyle/>
        <a:p>
          <a:pPr rtl="0"/>
          <a:r>
            <a:rPr lang="en-US"/>
            <a:t>Store Results into CSV File</a:t>
          </a:r>
        </a:p>
      </dgm:t>
    </dgm:pt>
    <dgm:pt modelId="{4EE8E1FF-B503-43F6-A60E-19964565901E}" type="parTrans" cxnId="{E8858C49-1F0C-4EF8-A390-68A12C7DA42D}">
      <dgm:prSet/>
      <dgm:spPr/>
      <dgm:t>
        <a:bodyPr/>
        <a:lstStyle/>
        <a:p>
          <a:endParaRPr lang="en-US"/>
        </a:p>
      </dgm:t>
    </dgm:pt>
    <dgm:pt modelId="{CC294D7C-D8AE-47A7-8E52-D8A4A9F04314}" type="sibTrans" cxnId="{E8858C49-1F0C-4EF8-A390-68A12C7DA42D}">
      <dgm:prSet/>
      <dgm:spPr/>
      <dgm:t>
        <a:bodyPr/>
        <a:lstStyle/>
        <a:p>
          <a:endParaRPr lang="en-US"/>
        </a:p>
      </dgm:t>
    </dgm:pt>
    <dgm:pt modelId="{9F39BF41-C64A-4ECA-941A-E7BB4C834AAA}">
      <dgm:prSet phldrT="[Text]" phldr="0"/>
      <dgm:spPr/>
      <dgm:t>
        <a:bodyPr/>
        <a:lstStyle/>
        <a:p>
          <a:pPr rtl="0"/>
          <a:r>
            <a:rPr lang="en-US"/>
            <a:t>Call API to Generate New Ruleset</a:t>
          </a:r>
        </a:p>
      </dgm:t>
    </dgm:pt>
    <dgm:pt modelId="{BE1A8A17-41C9-4892-9577-FB19A2F09C75}" type="parTrans" cxnId="{9B9BDF61-8B11-4BE8-B330-C430884881CA}">
      <dgm:prSet/>
      <dgm:spPr/>
      <dgm:t>
        <a:bodyPr/>
        <a:lstStyle/>
        <a:p>
          <a:endParaRPr lang="en-US"/>
        </a:p>
      </dgm:t>
    </dgm:pt>
    <dgm:pt modelId="{DF2198BC-56F7-4DB1-8423-D3497BC6C34D}" type="sibTrans" cxnId="{9B9BDF61-8B11-4BE8-B330-C430884881CA}">
      <dgm:prSet/>
      <dgm:spPr/>
      <dgm:t>
        <a:bodyPr/>
        <a:lstStyle/>
        <a:p>
          <a:endParaRPr lang="en-US"/>
        </a:p>
      </dgm:t>
    </dgm:pt>
    <dgm:pt modelId="{81F1A2FC-6A73-4765-9026-1E5D6897842A}">
      <dgm:prSet phldrT="[Text]" phldr="0"/>
      <dgm:spPr/>
      <dgm:t>
        <a:bodyPr/>
        <a:lstStyle/>
        <a:p>
          <a:pPr rtl="0"/>
          <a:r>
            <a:rPr lang="en-US"/>
            <a:t>Replace Current Ruleset with New Ruleset</a:t>
          </a:r>
        </a:p>
      </dgm:t>
    </dgm:pt>
    <dgm:pt modelId="{68DF97EA-4541-47A2-B082-E7DABE516E55}" type="parTrans" cxnId="{C4201B43-C09F-4C8C-8A12-6127F469DAFF}">
      <dgm:prSet/>
      <dgm:spPr/>
      <dgm:t>
        <a:bodyPr/>
        <a:lstStyle/>
        <a:p>
          <a:endParaRPr lang="en-US"/>
        </a:p>
      </dgm:t>
    </dgm:pt>
    <dgm:pt modelId="{DCC05165-FBFF-4F6F-B327-6DD14E5E35A0}" type="sibTrans" cxnId="{C4201B43-C09F-4C8C-8A12-6127F469DAFF}">
      <dgm:prSet/>
      <dgm:spPr/>
      <dgm:t>
        <a:bodyPr/>
        <a:lstStyle/>
        <a:p>
          <a:endParaRPr lang="en-US"/>
        </a:p>
      </dgm:t>
    </dgm:pt>
    <dgm:pt modelId="{53FFFC3A-38A7-4F88-B894-7839DFC14EBB}">
      <dgm:prSet phldr="0"/>
      <dgm:spPr/>
      <dgm:t>
        <a:bodyPr/>
        <a:lstStyle/>
        <a:p>
          <a:pPr rtl="0"/>
          <a:r>
            <a:rPr lang="en-US"/>
            <a:t>Store New Ruleset in TXT File</a:t>
          </a:r>
        </a:p>
      </dgm:t>
    </dgm:pt>
    <dgm:pt modelId="{FEB0176E-C651-454A-9C02-642ABB85E1EF}" type="parTrans" cxnId="{5FC055B2-1E2A-4F87-8357-F4C092E79551}">
      <dgm:prSet/>
      <dgm:spPr/>
    </dgm:pt>
    <dgm:pt modelId="{49A31ED8-E613-4A23-BC0E-C7502FA7B542}" type="sibTrans" cxnId="{5FC055B2-1E2A-4F87-8357-F4C092E79551}">
      <dgm:prSet/>
      <dgm:spPr/>
    </dgm:pt>
    <dgm:pt modelId="{C10EF4EF-2B34-4DB4-9564-8340C84BC1DC}">
      <dgm:prSet phldr="0"/>
      <dgm:spPr/>
      <dgm:t>
        <a:bodyPr/>
        <a:lstStyle/>
        <a:p>
          <a:pPr rtl="0"/>
          <a:r>
            <a:rPr lang="en-US"/>
            <a:t>Run the Game with New Ruleset</a:t>
          </a:r>
          <a:endParaRPr lang="en-US">
            <a:latin typeface="Aptos Display" panose="02110004020202020204"/>
          </a:endParaRPr>
        </a:p>
      </dgm:t>
    </dgm:pt>
    <dgm:pt modelId="{A784E413-0C36-4FBE-8502-350E74F164C8}" type="parTrans" cxnId="{CDE9AA45-C6E0-4386-B2EC-CF2452F78A96}">
      <dgm:prSet/>
      <dgm:spPr/>
    </dgm:pt>
    <dgm:pt modelId="{28306672-866B-4B99-8D48-5FE67C1287EF}" type="sibTrans" cxnId="{CDE9AA45-C6E0-4386-B2EC-CF2452F78A96}">
      <dgm:prSet/>
      <dgm:spPr/>
    </dgm:pt>
    <dgm:pt modelId="{D8ACE982-32B7-4846-8746-D7FCD6FFA61C}" type="pres">
      <dgm:prSet presAssocID="{EE418F13-F9B9-4610-89A1-48CE7C118DC4}" presName="cycle" presStyleCnt="0">
        <dgm:presLayoutVars>
          <dgm:dir/>
          <dgm:resizeHandles val="exact"/>
        </dgm:presLayoutVars>
      </dgm:prSet>
      <dgm:spPr/>
    </dgm:pt>
    <dgm:pt modelId="{AC54A6AA-40B3-4FF8-A8A2-F82EEAAF0186}" type="pres">
      <dgm:prSet presAssocID="{CC328669-1EBD-4E60-A395-9DFD95925ECF}" presName="node" presStyleLbl="node1" presStyleIdx="0" presStyleCnt="7">
        <dgm:presLayoutVars>
          <dgm:bulletEnabled val="1"/>
        </dgm:presLayoutVars>
      </dgm:prSet>
      <dgm:spPr/>
    </dgm:pt>
    <dgm:pt modelId="{03C3112F-5DD6-4DC5-8F85-48F85D3130E9}" type="pres">
      <dgm:prSet presAssocID="{CC328669-1EBD-4E60-A395-9DFD95925ECF}" presName="spNode" presStyleCnt="0"/>
      <dgm:spPr/>
    </dgm:pt>
    <dgm:pt modelId="{8C090CC0-6B87-4124-92E9-D9744CD432F2}" type="pres">
      <dgm:prSet presAssocID="{A0961D95-0149-4F56-8CFF-45462B33F236}" presName="sibTrans" presStyleLbl="sibTrans1D1" presStyleIdx="0" presStyleCnt="7"/>
      <dgm:spPr/>
    </dgm:pt>
    <dgm:pt modelId="{49390B8E-C203-428D-8DDD-308080B04219}" type="pres">
      <dgm:prSet presAssocID="{3CBB4464-75CF-43B9-A43C-BF54ED68D4E1}" presName="node" presStyleLbl="node1" presStyleIdx="1" presStyleCnt="7">
        <dgm:presLayoutVars>
          <dgm:bulletEnabled val="1"/>
        </dgm:presLayoutVars>
      </dgm:prSet>
      <dgm:spPr/>
    </dgm:pt>
    <dgm:pt modelId="{432AC8EF-460D-4891-BB34-8BF812171824}" type="pres">
      <dgm:prSet presAssocID="{3CBB4464-75CF-43B9-A43C-BF54ED68D4E1}" presName="spNode" presStyleCnt="0"/>
      <dgm:spPr/>
    </dgm:pt>
    <dgm:pt modelId="{50F6F736-14E4-42D3-B468-378657829F2B}" type="pres">
      <dgm:prSet presAssocID="{2245F693-FEAC-4551-B1FF-1301B959E864}" presName="sibTrans" presStyleLbl="sibTrans1D1" presStyleIdx="1" presStyleCnt="7"/>
      <dgm:spPr/>
    </dgm:pt>
    <dgm:pt modelId="{F0D2B796-C0F6-4600-B23B-F4FFAA9706DC}" type="pres">
      <dgm:prSet presAssocID="{3DC282FA-B95C-41D4-B976-25BB9B71740A}" presName="node" presStyleLbl="node1" presStyleIdx="2" presStyleCnt="7">
        <dgm:presLayoutVars>
          <dgm:bulletEnabled val="1"/>
        </dgm:presLayoutVars>
      </dgm:prSet>
      <dgm:spPr/>
    </dgm:pt>
    <dgm:pt modelId="{3A1FC860-8677-49B4-8BAD-BC444023284F}" type="pres">
      <dgm:prSet presAssocID="{3DC282FA-B95C-41D4-B976-25BB9B71740A}" presName="spNode" presStyleCnt="0"/>
      <dgm:spPr/>
    </dgm:pt>
    <dgm:pt modelId="{281CABE7-AB37-4F44-A86E-393FF7C6C5CB}" type="pres">
      <dgm:prSet presAssocID="{CC294D7C-D8AE-47A7-8E52-D8A4A9F04314}" presName="sibTrans" presStyleLbl="sibTrans1D1" presStyleIdx="2" presStyleCnt="7"/>
      <dgm:spPr/>
    </dgm:pt>
    <dgm:pt modelId="{87E2F905-009F-4BE0-B984-031A4EED5202}" type="pres">
      <dgm:prSet presAssocID="{9F39BF41-C64A-4ECA-941A-E7BB4C834AAA}" presName="node" presStyleLbl="node1" presStyleIdx="3" presStyleCnt="7">
        <dgm:presLayoutVars>
          <dgm:bulletEnabled val="1"/>
        </dgm:presLayoutVars>
      </dgm:prSet>
      <dgm:spPr/>
    </dgm:pt>
    <dgm:pt modelId="{060ECD33-991F-4E81-B12D-65F48AE9BFFB}" type="pres">
      <dgm:prSet presAssocID="{9F39BF41-C64A-4ECA-941A-E7BB4C834AAA}" presName="spNode" presStyleCnt="0"/>
      <dgm:spPr/>
    </dgm:pt>
    <dgm:pt modelId="{65D1393C-9DDA-40F2-B9FC-8B1CB0F5C800}" type="pres">
      <dgm:prSet presAssocID="{DF2198BC-56F7-4DB1-8423-D3497BC6C34D}" presName="sibTrans" presStyleLbl="sibTrans1D1" presStyleIdx="3" presStyleCnt="7"/>
      <dgm:spPr/>
    </dgm:pt>
    <dgm:pt modelId="{0360FE00-2896-42A7-A4A6-6F21B0A327C2}" type="pres">
      <dgm:prSet presAssocID="{81F1A2FC-6A73-4765-9026-1E5D6897842A}" presName="node" presStyleLbl="node1" presStyleIdx="4" presStyleCnt="7">
        <dgm:presLayoutVars>
          <dgm:bulletEnabled val="1"/>
        </dgm:presLayoutVars>
      </dgm:prSet>
      <dgm:spPr/>
    </dgm:pt>
    <dgm:pt modelId="{9B970A77-6057-4271-AC1A-62F908744A2B}" type="pres">
      <dgm:prSet presAssocID="{81F1A2FC-6A73-4765-9026-1E5D6897842A}" presName="spNode" presStyleCnt="0"/>
      <dgm:spPr/>
    </dgm:pt>
    <dgm:pt modelId="{6D74F472-2365-47E9-AC0C-6597DC7B2CAB}" type="pres">
      <dgm:prSet presAssocID="{DCC05165-FBFF-4F6F-B327-6DD14E5E35A0}" presName="sibTrans" presStyleLbl="sibTrans1D1" presStyleIdx="4" presStyleCnt="7"/>
      <dgm:spPr/>
    </dgm:pt>
    <dgm:pt modelId="{E8A0C280-8C19-48C7-8026-D5DE32F0BF91}" type="pres">
      <dgm:prSet presAssocID="{53FFFC3A-38A7-4F88-B894-7839DFC14EBB}" presName="node" presStyleLbl="node1" presStyleIdx="5" presStyleCnt="7">
        <dgm:presLayoutVars>
          <dgm:bulletEnabled val="1"/>
        </dgm:presLayoutVars>
      </dgm:prSet>
      <dgm:spPr/>
    </dgm:pt>
    <dgm:pt modelId="{D12D91C0-FE23-4E83-93CB-98DCAEA94389}" type="pres">
      <dgm:prSet presAssocID="{53FFFC3A-38A7-4F88-B894-7839DFC14EBB}" presName="spNode" presStyleCnt="0"/>
      <dgm:spPr/>
    </dgm:pt>
    <dgm:pt modelId="{05E8F825-C484-4303-A475-7E309C8F7AD5}" type="pres">
      <dgm:prSet presAssocID="{49A31ED8-E613-4A23-BC0E-C7502FA7B542}" presName="sibTrans" presStyleLbl="sibTrans1D1" presStyleIdx="5" presStyleCnt="7"/>
      <dgm:spPr/>
    </dgm:pt>
    <dgm:pt modelId="{DA19EE48-A115-49C8-93BE-4511156411B8}" type="pres">
      <dgm:prSet presAssocID="{C10EF4EF-2B34-4DB4-9564-8340C84BC1DC}" presName="node" presStyleLbl="node1" presStyleIdx="6" presStyleCnt="7">
        <dgm:presLayoutVars>
          <dgm:bulletEnabled val="1"/>
        </dgm:presLayoutVars>
      </dgm:prSet>
      <dgm:spPr/>
    </dgm:pt>
    <dgm:pt modelId="{D59118E6-73F8-4777-BE74-D36BF7C2AAFD}" type="pres">
      <dgm:prSet presAssocID="{C10EF4EF-2B34-4DB4-9564-8340C84BC1DC}" presName="spNode" presStyleCnt="0"/>
      <dgm:spPr/>
    </dgm:pt>
    <dgm:pt modelId="{C6E2D2A5-A248-4A29-8222-DC1B2D312938}" type="pres">
      <dgm:prSet presAssocID="{28306672-866B-4B99-8D48-5FE67C1287EF}" presName="sibTrans" presStyleLbl="sibTrans1D1" presStyleIdx="6" presStyleCnt="7"/>
      <dgm:spPr/>
    </dgm:pt>
  </dgm:ptLst>
  <dgm:cxnLst>
    <dgm:cxn modelId="{011D0D00-14E4-4B13-90AA-C55ADF0A7FF0}" type="presOf" srcId="{EE418F13-F9B9-4610-89A1-48CE7C118DC4}" destId="{D8ACE982-32B7-4846-8746-D7FCD6FFA61C}" srcOrd="0" destOrd="0" presId="urn:microsoft.com/office/officeart/2005/8/layout/cycle5"/>
    <dgm:cxn modelId="{CA7A2900-CB1C-4225-8A0E-D19C58321479}" type="presOf" srcId="{49A31ED8-E613-4A23-BC0E-C7502FA7B542}" destId="{05E8F825-C484-4303-A475-7E309C8F7AD5}" srcOrd="0" destOrd="0" presId="urn:microsoft.com/office/officeart/2005/8/layout/cycle5"/>
    <dgm:cxn modelId="{9AB43317-0F8F-4C07-A42D-C4D0397906D1}" type="presOf" srcId="{A0961D95-0149-4F56-8CFF-45462B33F236}" destId="{8C090CC0-6B87-4124-92E9-D9744CD432F2}" srcOrd="0" destOrd="0" presId="urn:microsoft.com/office/officeart/2005/8/layout/cycle5"/>
    <dgm:cxn modelId="{42E94C3F-1E71-4B51-B751-51F803DF7109}" type="presOf" srcId="{DF2198BC-56F7-4DB1-8423-D3497BC6C34D}" destId="{65D1393C-9DDA-40F2-B9FC-8B1CB0F5C800}" srcOrd="0" destOrd="0" presId="urn:microsoft.com/office/officeart/2005/8/layout/cycle5"/>
    <dgm:cxn modelId="{8B821140-C6E4-4DEC-AFDB-10336833808E}" type="presOf" srcId="{9F39BF41-C64A-4ECA-941A-E7BB4C834AAA}" destId="{87E2F905-009F-4BE0-B984-031A4EED5202}" srcOrd="0" destOrd="0" presId="urn:microsoft.com/office/officeart/2005/8/layout/cycle5"/>
    <dgm:cxn modelId="{9B9BDF61-8B11-4BE8-B330-C430884881CA}" srcId="{EE418F13-F9B9-4610-89A1-48CE7C118DC4}" destId="{9F39BF41-C64A-4ECA-941A-E7BB4C834AAA}" srcOrd="3" destOrd="0" parTransId="{BE1A8A17-41C9-4892-9577-FB19A2F09C75}" sibTransId="{DF2198BC-56F7-4DB1-8423-D3497BC6C34D}"/>
    <dgm:cxn modelId="{C4201B43-C09F-4C8C-8A12-6127F469DAFF}" srcId="{EE418F13-F9B9-4610-89A1-48CE7C118DC4}" destId="{81F1A2FC-6A73-4765-9026-1E5D6897842A}" srcOrd="4" destOrd="0" parTransId="{68DF97EA-4541-47A2-B082-E7DABE516E55}" sibTransId="{DCC05165-FBFF-4F6F-B327-6DD14E5E35A0}"/>
    <dgm:cxn modelId="{5470FB64-43E2-49CA-AB5D-89D4AC5B0096}" srcId="{EE418F13-F9B9-4610-89A1-48CE7C118DC4}" destId="{CC328669-1EBD-4E60-A395-9DFD95925ECF}" srcOrd="0" destOrd="0" parTransId="{807C9CA7-2388-4C7B-B212-58B07FA262D7}" sibTransId="{A0961D95-0149-4F56-8CFF-45462B33F236}"/>
    <dgm:cxn modelId="{CDE9AA45-C6E0-4386-B2EC-CF2452F78A96}" srcId="{EE418F13-F9B9-4610-89A1-48CE7C118DC4}" destId="{C10EF4EF-2B34-4DB4-9564-8340C84BC1DC}" srcOrd="6" destOrd="0" parTransId="{A784E413-0C36-4FBE-8502-350E74F164C8}" sibTransId="{28306672-866B-4B99-8D48-5FE67C1287EF}"/>
    <dgm:cxn modelId="{E8858C49-1F0C-4EF8-A390-68A12C7DA42D}" srcId="{EE418F13-F9B9-4610-89A1-48CE7C118DC4}" destId="{3DC282FA-B95C-41D4-B976-25BB9B71740A}" srcOrd="2" destOrd="0" parTransId="{4EE8E1FF-B503-43F6-A60E-19964565901E}" sibTransId="{CC294D7C-D8AE-47A7-8E52-D8A4A9F04314}"/>
    <dgm:cxn modelId="{6081594B-00F2-4D4C-968C-79DA7F5603C9}" type="presOf" srcId="{CC328669-1EBD-4E60-A395-9DFD95925ECF}" destId="{AC54A6AA-40B3-4FF8-A8A2-F82EEAAF0186}" srcOrd="0" destOrd="0" presId="urn:microsoft.com/office/officeart/2005/8/layout/cycle5"/>
    <dgm:cxn modelId="{6F317C7D-CFBD-4FBF-9714-3D30C2969F9F}" type="presOf" srcId="{CC294D7C-D8AE-47A7-8E52-D8A4A9F04314}" destId="{281CABE7-AB37-4F44-A86E-393FF7C6C5CB}" srcOrd="0" destOrd="0" presId="urn:microsoft.com/office/officeart/2005/8/layout/cycle5"/>
    <dgm:cxn modelId="{76D2D47D-9977-456E-BC05-8DBCCEC28772}" srcId="{EE418F13-F9B9-4610-89A1-48CE7C118DC4}" destId="{3CBB4464-75CF-43B9-A43C-BF54ED68D4E1}" srcOrd="1" destOrd="0" parTransId="{E1B1B0DF-00CD-4716-BEF6-25A87006CEDB}" sibTransId="{2245F693-FEAC-4551-B1FF-1301B959E864}"/>
    <dgm:cxn modelId="{5FC055B2-1E2A-4F87-8357-F4C092E79551}" srcId="{EE418F13-F9B9-4610-89A1-48CE7C118DC4}" destId="{53FFFC3A-38A7-4F88-B894-7839DFC14EBB}" srcOrd="5" destOrd="0" parTransId="{FEB0176E-C651-454A-9C02-642ABB85E1EF}" sibTransId="{49A31ED8-E613-4A23-BC0E-C7502FA7B542}"/>
    <dgm:cxn modelId="{8D1937D7-6B13-4AB0-B506-79EA58496178}" type="presOf" srcId="{C10EF4EF-2B34-4DB4-9564-8340C84BC1DC}" destId="{DA19EE48-A115-49C8-93BE-4511156411B8}" srcOrd="0" destOrd="0" presId="urn:microsoft.com/office/officeart/2005/8/layout/cycle5"/>
    <dgm:cxn modelId="{F6280EE1-D060-4D47-8F99-A41BA162776F}" type="presOf" srcId="{28306672-866B-4B99-8D48-5FE67C1287EF}" destId="{C6E2D2A5-A248-4A29-8222-DC1B2D312938}" srcOrd="0" destOrd="0" presId="urn:microsoft.com/office/officeart/2005/8/layout/cycle5"/>
    <dgm:cxn modelId="{E79F4CE1-DA2E-4745-A3F4-49A5101C2F93}" type="presOf" srcId="{DCC05165-FBFF-4F6F-B327-6DD14E5E35A0}" destId="{6D74F472-2365-47E9-AC0C-6597DC7B2CAB}" srcOrd="0" destOrd="0" presId="urn:microsoft.com/office/officeart/2005/8/layout/cycle5"/>
    <dgm:cxn modelId="{4B894FE6-2563-4731-A382-4B25B9055FD2}" type="presOf" srcId="{3CBB4464-75CF-43B9-A43C-BF54ED68D4E1}" destId="{49390B8E-C203-428D-8DDD-308080B04219}" srcOrd="0" destOrd="0" presId="urn:microsoft.com/office/officeart/2005/8/layout/cycle5"/>
    <dgm:cxn modelId="{4AF08AE6-356D-484A-8BED-021910DEBCB8}" type="presOf" srcId="{3DC282FA-B95C-41D4-B976-25BB9B71740A}" destId="{F0D2B796-C0F6-4600-B23B-F4FFAA9706DC}" srcOrd="0" destOrd="0" presId="urn:microsoft.com/office/officeart/2005/8/layout/cycle5"/>
    <dgm:cxn modelId="{1B165EEB-3E28-4C47-9D58-BD4C19B23140}" type="presOf" srcId="{81F1A2FC-6A73-4765-9026-1E5D6897842A}" destId="{0360FE00-2896-42A7-A4A6-6F21B0A327C2}" srcOrd="0" destOrd="0" presId="urn:microsoft.com/office/officeart/2005/8/layout/cycle5"/>
    <dgm:cxn modelId="{5AB13AEC-CF10-46B3-A00C-B9899964703A}" type="presOf" srcId="{53FFFC3A-38A7-4F88-B894-7839DFC14EBB}" destId="{E8A0C280-8C19-48C7-8026-D5DE32F0BF91}" srcOrd="0" destOrd="0" presId="urn:microsoft.com/office/officeart/2005/8/layout/cycle5"/>
    <dgm:cxn modelId="{85D9C1ED-E2BC-4876-8082-83553D65FB5E}" type="presOf" srcId="{2245F693-FEAC-4551-B1FF-1301B959E864}" destId="{50F6F736-14E4-42D3-B468-378657829F2B}" srcOrd="0" destOrd="0" presId="urn:microsoft.com/office/officeart/2005/8/layout/cycle5"/>
    <dgm:cxn modelId="{CCFBC69B-B9C8-46A9-A945-42520448BAA9}" type="presParOf" srcId="{D8ACE982-32B7-4846-8746-D7FCD6FFA61C}" destId="{AC54A6AA-40B3-4FF8-A8A2-F82EEAAF0186}" srcOrd="0" destOrd="0" presId="urn:microsoft.com/office/officeart/2005/8/layout/cycle5"/>
    <dgm:cxn modelId="{1CDBBE7A-7E74-4E9C-AFEC-30115406DD04}" type="presParOf" srcId="{D8ACE982-32B7-4846-8746-D7FCD6FFA61C}" destId="{03C3112F-5DD6-4DC5-8F85-48F85D3130E9}" srcOrd="1" destOrd="0" presId="urn:microsoft.com/office/officeart/2005/8/layout/cycle5"/>
    <dgm:cxn modelId="{698960C6-20B7-4178-BAA0-979A1B0BECB1}" type="presParOf" srcId="{D8ACE982-32B7-4846-8746-D7FCD6FFA61C}" destId="{8C090CC0-6B87-4124-92E9-D9744CD432F2}" srcOrd="2" destOrd="0" presId="urn:microsoft.com/office/officeart/2005/8/layout/cycle5"/>
    <dgm:cxn modelId="{6BF0389C-1C15-49B0-AC28-8C1BA2BE870C}" type="presParOf" srcId="{D8ACE982-32B7-4846-8746-D7FCD6FFA61C}" destId="{49390B8E-C203-428D-8DDD-308080B04219}" srcOrd="3" destOrd="0" presId="urn:microsoft.com/office/officeart/2005/8/layout/cycle5"/>
    <dgm:cxn modelId="{27144C3F-1BBD-4055-85C3-BEBE61F81C0C}" type="presParOf" srcId="{D8ACE982-32B7-4846-8746-D7FCD6FFA61C}" destId="{432AC8EF-460D-4891-BB34-8BF812171824}" srcOrd="4" destOrd="0" presId="urn:microsoft.com/office/officeart/2005/8/layout/cycle5"/>
    <dgm:cxn modelId="{F3A336E0-A6DA-4A26-A492-3A6E572018F3}" type="presParOf" srcId="{D8ACE982-32B7-4846-8746-D7FCD6FFA61C}" destId="{50F6F736-14E4-42D3-B468-378657829F2B}" srcOrd="5" destOrd="0" presId="urn:microsoft.com/office/officeart/2005/8/layout/cycle5"/>
    <dgm:cxn modelId="{E17E653C-6F69-4247-A1F5-2C4E9CC8FE8D}" type="presParOf" srcId="{D8ACE982-32B7-4846-8746-D7FCD6FFA61C}" destId="{F0D2B796-C0F6-4600-B23B-F4FFAA9706DC}" srcOrd="6" destOrd="0" presId="urn:microsoft.com/office/officeart/2005/8/layout/cycle5"/>
    <dgm:cxn modelId="{7DF60C14-6F6E-45F3-B816-5A5F0B7B296A}" type="presParOf" srcId="{D8ACE982-32B7-4846-8746-D7FCD6FFA61C}" destId="{3A1FC860-8677-49B4-8BAD-BC444023284F}" srcOrd="7" destOrd="0" presId="urn:microsoft.com/office/officeart/2005/8/layout/cycle5"/>
    <dgm:cxn modelId="{CB02FAE0-055B-463F-9BB5-B0E29C38B0D9}" type="presParOf" srcId="{D8ACE982-32B7-4846-8746-D7FCD6FFA61C}" destId="{281CABE7-AB37-4F44-A86E-393FF7C6C5CB}" srcOrd="8" destOrd="0" presId="urn:microsoft.com/office/officeart/2005/8/layout/cycle5"/>
    <dgm:cxn modelId="{62891796-51EE-42A9-BDAD-7004CC852BEB}" type="presParOf" srcId="{D8ACE982-32B7-4846-8746-D7FCD6FFA61C}" destId="{87E2F905-009F-4BE0-B984-031A4EED5202}" srcOrd="9" destOrd="0" presId="urn:microsoft.com/office/officeart/2005/8/layout/cycle5"/>
    <dgm:cxn modelId="{48D85C79-1EF5-43B3-A80B-7756D559A8E4}" type="presParOf" srcId="{D8ACE982-32B7-4846-8746-D7FCD6FFA61C}" destId="{060ECD33-991F-4E81-B12D-65F48AE9BFFB}" srcOrd="10" destOrd="0" presId="urn:microsoft.com/office/officeart/2005/8/layout/cycle5"/>
    <dgm:cxn modelId="{CB54945C-ECBF-4790-A5F5-EB10CB01032A}" type="presParOf" srcId="{D8ACE982-32B7-4846-8746-D7FCD6FFA61C}" destId="{65D1393C-9DDA-40F2-B9FC-8B1CB0F5C800}" srcOrd="11" destOrd="0" presId="urn:microsoft.com/office/officeart/2005/8/layout/cycle5"/>
    <dgm:cxn modelId="{A00A2DE9-3CFC-49A0-A270-65C6D3A1A314}" type="presParOf" srcId="{D8ACE982-32B7-4846-8746-D7FCD6FFA61C}" destId="{0360FE00-2896-42A7-A4A6-6F21B0A327C2}" srcOrd="12" destOrd="0" presId="urn:microsoft.com/office/officeart/2005/8/layout/cycle5"/>
    <dgm:cxn modelId="{123B84CD-D50F-4FF4-9B69-CC1189152430}" type="presParOf" srcId="{D8ACE982-32B7-4846-8746-D7FCD6FFA61C}" destId="{9B970A77-6057-4271-AC1A-62F908744A2B}" srcOrd="13" destOrd="0" presId="urn:microsoft.com/office/officeart/2005/8/layout/cycle5"/>
    <dgm:cxn modelId="{ECEAD6DF-57F3-4E60-9137-2AD8460B6693}" type="presParOf" srcId="{D8ACE982-32B7-4846-8746-D7FCD6FFA61C}" destId="{6D74F472-2365-47E9-AC0C-6597DC7B2CAB}" srcOrd="14" destOrd="0" presId="urn:microsoft.com/office/officeart/2005/8/layout/cycle5"/>
    <dgm:cxn modelId="{941F2BC7-A26F-4435-B617-6240AA3E8C51}" type="presParOf" srcId="{D8ACE982-32B7-4846-8746-D7FCD6FFA61C}" destId="{E8A0C280-8C19-48C7-8026-D5DE32F0BF91}" srcOrd="15" destOrd="0" presId="urn:microsoft.com/office/officeart/2005/8/layout/cycle5"/>
    <dgm:cxn modelId="{BAF09C3B-7798-40C3-AA4B-643506FEFEFC}" type="presParOf" srcId="{D8ACE982-32B7-4846-8746-D7FCD6FFA61C}" destId="{D12D91C0-FE23-4E83-93CB-98DCAEA94389}" srcOrd="16" destOrd="0" presId="urn:microsoft.com/office/officeart/2005/8/layout/cycle5"/>
    <dgm:cxn modelId="{5BB58E1F-8B1E-4516-84FB-E64C66374519}" type="presParOf" srcId="{D8ACE982-32B7-4846-8746-D7FCD6FFA61C}" destId="{05E8F825-C484-4303-A475-7E309C8F7AD5}" srcOrd="17" destOrd="0" presId="urn:microsoft.com/office/officeart/2005/8/layout/cycle5"/>
    <dgm:cxn modelId="{E52926EC-965B-4F31-AC78-04584454AC69}" type="presParOf" srcId="{D8ACE982-32B7-4846-8746-D7FCD6FFA61C}" destId="{DA19EE48-A115-49C8-93BE-4511156411B8}" srcOrd="18" destOrd="0" presId="urn:microsoft.com/office/officeart/2005/8/layout/cycle5"/>
    <dgm:cxn modelId="{D831A7A9-9816-40E1-AFDA-CB3A74821BDE}" type="presParOf" srcId="{D8ACE982-32B7-4846-8746-D7FCD6FFA61C}" destId="{D59118E6-73F8-4777-BE74-D36BF7C2AAFD}" srcOrd="19" destOrd="0" presId="urn:microsoft.com/office/officeart/2005/8/layout/cycle5"/>
    <dgm:cxn modelId="{DDD84ED2-A72C-4F5B-94DF-FAE9E871F8F5}" type="presParOf" srcId="{D8ACE982-32B7-4846-8746-D7FCD6FFA61C}" destId="{C6E2D2A5-A248-4A29-8222-DC1B2D312938}" srcOrd="20"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2D35CB-2B9C-4D27-B2EF-F34B1F8267E7}"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9DDA7FD-8707-4FE1-9E26-D2B5FBE8F90D}">
      <dgm:prSet/>
      <dgm:spPr/>
      <dgm:t>
        <a:bodyPr/>
        <a:lstStyle/>
        <a:p>
          <a:pPr algn="l" rtl="0"/>
          <a:r>
            <a:rPr lang="en-US" sz="1400" b="1"/>
            <a:t>Input Layer:</a:t>
          </a:r>
          <a:r>
            <a:rPr lang="en-US" sz="1400"/>
            <a:t> Game context features (distance, time-to-collision, heading error, etc.)</a:t>
          </a:r>
        </a:p>
      </dgm:t>
    </dgm:pt>
    <dgm:pt modelId="{1BCD4817-032B-4AED-B861-FBC6DD65F565}" type="parTrans" cxnId="{994F0716-1450-419B-893A-FE7C98D29558}">
      <dgm:prSet/>
      <dgm:spPr/>
      <dgm:t>
        <a:bodyPr/>
        <a:lstStyle/>
        <a:p>
          <a:endParaRPr lang="en-US"/>
        </a:p>
      </dgm:t>
    </dgm:pt>
    <dgm:pt modelId="{A3889936-0833-417B-9317-978062AA1DA1}" type="sibTrans" cxnId="{994F0716-1450-419B-893A-FE7C98D29558}">
      <dgm:prSet/>
      <dgm:spPr/>
      <dgm:t>
        <a:bodyPr/>
        <a:lstStyle/>
        <a:p>
          <a:endParaRPr lang="en-US"/>
        </a:p>
      </dgm:t>
    </dgm:pt>
    <dgm:pt modelId="{7F4C2A9B-A47D-4148-A411-B3B0B073925A}">
      <dgm:prSet/>
      <dgm:spPr/>
      <dgm:t>
        <a:bodyPr/>
        <a:lstStyle/>
        <a:p>
          <a:pPr algn="l"/>
          <a:r>
            <a:rPr lang="en-US" sz="1400" b="1"/>
            <a:t>Fuzzification Layer:</a:t>
          </a:r>
          <a:r>
            <a:rPr lang="en-US" sz="1400"/>
            <a:t> Applies Gaussian membership functions (learns μ, σ) → fuzzy degrees of membership.</a:t>
          </a:r>
        </a:p>
      </dgm:t>
    </dgm:pt>
    <dgm:pt modelId="{C7B804DB-82F5-4353-9F8E-9A52BAE5E477}" type="parTrans" cxnId="{222B0377-CCF0-4C3B-AFF9-FD4491774761}">
      <dgm:prSet/>
      <dgm:spPr/>
      <dgm:t>
        <a:bodyPr/>
        <a:lstStyle/>
        <a:p>
          <a:endParaRPr lang="en-US"/>
        </a:p>
      </dgm:t>
    </dgm:pt>
    <dgm:pt modelId="{EC51E24B-3811-42D0-9292-937BD5DF82F0}" type="sibTrans" cxnId="{222B0377-CCF0-4C3B-AFF9-FD4491774761}">
      <dgm:prSet/>
      <dgm:spPr/>
      <dgm:t>
        <a:bodyPr/>
        <a:lstStyle/>
        <a:p>
          <a:endParaRPr lang="en-US"/>
        </a:p>
      </dgm:t>
    </dgm:pt>
    <dgm:pt modelId="{F7C9F18E-4B25-4D27-BF1B-454B89491707}">
      <dgm:prSet/>
      <dgm:spPr/>
      <dgm:t>
        <a:bodyPr/>
        <a:lstStyle/>
        <a:p>
          <a:pPr algn="l"/>
          <a:r>
            <a:rPr lang="en-US" sz="1400" b="1"/>
            <a:t>Rule Layer:</a:t>
          </a:r>
          <a:r>
            <a:rPr lang="en-US" sz="1400"/>
            <a:t> Combines fuzzy sets via product (AND) to compute rule firing strengths.</a:t>
          </a:r>
        </a:p>
      </dgm:t>
    </dgm:pt>
    <dgm:pt modelId="{D76426EB-A15B-4609-998F-196F3FDD3D6A}" type="parTrans" cxnId="{ACC568D9-79F0-4343-90CC-CB56A3016356}">
      <dgm:prSet/>
      <dgm:spPr/>
      <dgm:t>
        <a:bodyPr/>
        <a:lstStyle/>
        <a:p>
          <a:endParaRPr lang="en-US"/>
        </a:p>
      </dgm:t>
    </dgm:pt>
    <dgm:pt modelId="{D7B163A7-C6FC-40D7-83F3-E64188B8C080}" type="sibTrans" cxnId="{ACC568D9-79F0-4343-90CC-CB56A3016356}">
      <dgm:prSet/>
      <dgm:spPr/>
      <dgm:t>
        <a:bodyPr/>
        <a:lstStyle/>
        <a:p>
          <a:endParaRPr lang="en-US"/>
        </a:p>
      </dgm:t>
    </dgm:pt>
    <dgm:pt modelId="{BA635DB9-CE4D-45DB-8CC9-EEED90891F67}">
      <dgm:prSet/>
      <dgm:spPr/>
      <dgm:t>
        <a:bodyPr/>
        <a:lstStyle/>
        <a:p>
          <a:pPr algn="l"/>
          <a:r>
            <a:rPr lang="en-US" sz="1400" b="1"/>
            <a:t>Sugeno Layer:</a:t>
          </a:r>
          <a:r>
            <a:rPr lang="en-US" sz="1400"/>
            <a:t> Generates weighted sum of linear consequents (learns rule coefficients).</a:t>
          </a:r>
        </a:p>
      </dgm:t>
    </dgm:pt>
    <dgm:pt modelId="{A414FE79-F896-4750-BA1A-AA7A36D345D3}" type="parTrans" cxnId="{31F82B7F-2A03-40F6-98A0-23B4124EA0DE}">
      <dgm:prSet/>
      <dgm:spPr/>
      <dgm:t>
        <a:bodyPr/>
        <a:lstStyle/>
        <a:p>
          <a:endParaRPr lang="en-US"/>
        </a:p>
      </dgm:t>
    </dgm:pt>
    <dgm:pt modelId="{CFE714A4-3012-4FC5-8A4E-647B87DA1403}" type="sibTrans" cxnId="{31F82B7F-2A03-40F6-98A0-23B4124EA0DE}">
      <dgm:prSet/>
      <dgm:spPr/>
      <dgm:t>
        <a:bodyPr/>
        <a:lstStyle/>
        <a:p>
          <a:endParaRPr lang="en-US"/>
        </a:p>
      </dgm:t>
    </dgm:pt>
    <dgm:pt modelId="{88C1881B-FD5E-41D4-839B-90BCD39693F2}">
      <dgm:prSet phldr="0"/>
      <dgm:spPr/>
      <dgm:t>
        <a:bodyPr/>
        <a:lstStyle/>
        <a:p>
          <a:pPr algn="l" rtl="0"/>
          <a:r>
            <a:rPr lang="en-US" b="0">
              <a:latin typeface="Aptos Display" panose="02110004020202020204"/>
            </a:rPr>
            <a:t>Main</a:t>
          </a:r>
          <a:r>
            <a:rPr lang="en-US">
              <a:latin typeface="Aptos Display" panose="02110004020202020204"/>
            </a:rPr>
            <a:t> Layers:</a:t>
          </a:r>
        </a:p>
      </dgm:t>
    </dgm:pt>
    <dgm:pt modelId="{1527430A-01DA-4187-A6B4-E5BDCE8461EB}" type="parTrans" cxnId="{85878FCF-76AE-4948-B394-2EF58F8B28AE}">
      <dgm:prSet/>
      <dgm:spPr/>
    </dgm:pt>
    <dgm:pt modelId="{A090BA30-DBCA-45B1-8A6E-9A79448C002E}" type="sibTrans" cxnId="{85878FCF-76AE-4948-B394-2EF58F8B28AE}">
      <dgm:prSet/>
      <dgm:spPr/>
    </dgm:pt>
    <dgm:pt modelId="{20DC3C4B-E99E-43BE-A026-685D96F938C1}">
      <dgm:prSet phldr="0"/>
      <dgm:spPr/>
      <dgm:t>
        <a:bodyPr/>
        <a:lstStyle/>
        <a:p>
          <a:pPr algn="l"/>
          <a:r>
            <a:rPr lang="en-US" sz="1400" b="1"/>
            <a:t>Output Layer:</a:t>
          </a:r>
          <a:r>
            <a:rPr lang="en-US" sz="1400"/>
            <a:t> Aggregates all rule outputs into final crisp control signals — </a:t>
          </a:r>
          <a:r>
            <a:rPr lang="en-US" sz="1400" i="1"/>
            <a:t>thrust, turn_rate, fire, mine</a:t>
          </a:r>
          <a:r>
            <a:rPr lang="en-US" sz="1400"/>
            <a:t>.</a:t>
          </a:r>
        </a:p>
      </dgm:t>
    </dgm:pt>
    <dgm:pt modelId="{14AAF2F6-0C5A-46B5-927A-49E4D7C31525}" type="parTrans" cxnId="{4965E994-F5E6-4D6B-8DFD-B9896B40D300}">
      <dgm:prSet/>
      <dgm:spPr/>
    </dgm:pt>
    <dgm:pt modelId="{08FA322D-DA94-41BA-895D-11FD93B2BB0C}" type="sibTrans" cxnId="{4965E994-F5E6-4D6B-8DFD-B9896B40D300}">
      <dgm:prSet/>
      <dgm:spPr/>
    </dgm:pt>
    <dgm:pt modelId="{0D0367A4-7319-4C9F-96DE-149BDAF3D7F2}" type="pres">
      <dgm:prSet presAssocID="{FE2D35CB-2B9C-4D27-B2EF-F34B1F8267E7}" presName="linear" presStyleCnt="0">
        <dgm:presLayoutVars>
          <dgm:animLvl val="lvl"/>
          <dgm:resizeHandles val="exact"/>
        </dgm:presLayoutVars>
      </dgm:prSet>
      <dgm:spPr/>
    </dgm:pt>
    <dgm:pt modelId="{54DCBDDF-221B-4FB2-A266-9ABB66D359FA}" type="pres">
      <dgm:prSet presAssocID="{88C1881B-FD5E-41D4-839B-90BCD39693F2}" presName="parentText" presStyleLbl="node1" presStyleIdx="0" presStyleCnt="1">
        <dgm:presLayoutVars>
          <dgm:chMax val="0"/>
          <dgm:bulletEnabled val="1"/>
        </dgm:presLayoutVars>
      </dgm:prSet>
      <dgm:spPr/>
    </dgm:pt>
    <dgm:pt modelId="{34DADD3F-A0A2-496A-B632-66851DBF1398}" type="pres">
      <dgm:prSet presAssocID="{88C1881B-FD5E-41D4-839B-90BCD39693F2}" presName="childText" presStyleLbl="revTx" presStyleIdx="0" presStyleCnt="1">
        <dgm:presLayoutVars>
          <dgm:bulletEnabled val="1"/>
        </dgm:presLayoutVars>
      </dgm:prSet>
      <dgm:spPr/>
    </dgm:pt>
  </dgm:ptLst>
  <dgm:cxnLst>
    <dgm:cxn modelId="{33C4DF05-0C9D-4F03-8E2F-8FE3AB5AF222}" type="presOf" srcId="{59DDA7FD-8707-4FE1-9E26-D2B5FBE8F90D}" destId="{34DADD3F-A0A2-496A-B632-66851DBF1398}" srcOrd="0" destOrd="0" presId="urn:microsoft.com/office/officeart/2005/8/layout/vList2"/>
    <dgm:cxn modelId="{994F0716-1450-419B-893A-FE7C98D29558}" srcId="{88C1881B-FD5E-41D4-839B-90BCD39693F2}" destId="{59DDA7FD-8707-4FE1-9E26-D2B5FBE8F90D}" srcOrd="0" destOrd="0" parTransId="{1BCD4817-032B-4AED-B861-FBC6DD65F565}" sibTransId="{A3889936-0833-417B-9317-978062AA1DA1}"/>
    <dgm:cxn modelId="{D17F5917-D2E8-45AF-AF19-DD9AE8C8AF31}" type="presOf" srcId="{FE2D35CB-2B9C-4D27-B2EF-F34B1F8267E7}" destId="{0D0367A4-7319-4C9F-96DE-149BDAF3D7F2}" srcOrd="0" destOrd="0" presId="urn:microsoft.com/office/officeart/2005/8/layout/vList2"/>
    <dgm:cxn modelId="{DCF7E92A-C6F6-44B2-A323-2BE3F9B44BCC}" type="presOf" srcId="{BA635DB9-CE4D-45DB-8CC9-EEED90891F67}" destId="{34DADD3F-A0A2-496A-B632-66851DBF1398}" srcOrd="0" destOrd="3" presId="urn:microsoft.com/office/officeart/2005/8/layout/vList2"/>
    <dgm:cxn modelId="{CDA73C60-B35A-4237-A5E4-64FF06CB8F62}" type="presOf" srcId="{F7C9F18E-4B25-4D27-BF1B-454B89491707}" destId="{34DADD3F-A0A2-496A-B632-66851DBF1398}" srcOrd="0" destOrd="2" presId="urn:microsoft.com/office/officeart/2005/8/layout/vList2"/>
    <dgm:cxn modelId="{222B0377-CCF0-4C3B-AFF9-FD4491774761}" srcId="{88C1881B-FD5E-41D4-839B-90BCD39693F2}" destId="{7F4C2A9B-A47D-4148-A411-B3B0B073925A}" srcOrd="1" destOrd="0" parTransId="{C7B804DB-82F5-4353-9F8E-9A52BAE5E477}" sibTransId="{EC51E24B-3811-42D0-9292-937BD5DF82F0}"/>
    <dgm:cxn modelId="{31F82B7F-2A03-40F6-98A0-23B4124EA0DE}" srcId="{88C1881B-FD5E-41D4-839B-90BCD39693F2}" destId="{BA635DB9-CE4D-45DB-8CC9-EEED90891F67}" srcOrd="3" destOrd="0" parTransId="{A414FE79-F896-4750-BA1A-AA7A36D345D3}" sibTransId="{CFE714A4-3012-4FC5-8A4E-647B87DA1403}"/>
    <dgm:cxn modelId="{4965E994-F5E6-4D6B-8DFD-B9896B40D300}" srcId="{88C1881B-FD5E-41D4-839B-90BCD39693F2}" destId="{20DC3C4B-E99E-43BE-A026-685D96F938C1}" srcOrd="4" destOrd="0" parTransId="{14AAF2F6-0C5A-46B5-927A-49E4D7C31525}" sibTransId="{08FA322D-DA94-41BA-895D-11FD93B2BB0C}"/>
    <dgm:cxn modelId="{1DA3C0BC-33BF-40C8-983C-F9EC3E9FEB0E}" type="presOf" srcId="{7F4C2A9B-A47D-4148-A411-B3B0B073925A}" destId="{34DADD3F-A0A2-496A-B632-66851DBF1398}" srcOrd="0" destOrd="1" presId="urn:microsoft.com/office/officeart/2005/8/layout/vList2"/>
    <dgm:cxn modelId="{FD7886C2-2825-4976-974A-BD8CE9473EC4}" type="presOf" srcId="{20DC3C4B-E99E-43BE-A026-685D96F938C1}" destId="{34DADD3F-A0A2-496A-B632-66851DBF1398}" srcOrd="0" destOrd="4" presId="urn:microsoft.com/office/officeart/2005/8/layout/vList2"/>
    <dgm:cxn modelId="{85878FCF-76AE-4948-B394-2EF58F8B28AE}" srcId="{FE2D35CB-2B9C-4D27-B2EF-F34B1F8267E7}" destId="{88C1881B-FD5E-41D4-839B-90BCD39693F2}" srcOrd="0" destOrd="0" parTransId="{1527430A-01DA-4187-A6B4-E5BDCE8461EB}" sibTransId="{A090BA30-DBCA-45B1-8A6E-9A79448C002E}"/>
    <dgm:cxn modelId="{ACC568D9-79F0-4343-90CC-CB56A3016356}" srcId="{88C1881B-FD5E-41D4-839B-90BCD39693F2}" destId="{F7C9F18E-4B25-4D27-BF1B-454B89491707}" srcOrd="2" destOrd="0" parTransId="{D76426EB-A15B-4609-998F-196F3FDD3D6A}" sibTransId="{D7B163A7-C6FC-40D7-83F3-E64188B8C080}"/>
    <dgm:cxn modelId="{8D103AE9-83BF-4C75-9853-62B4F67585F9}" type="presOf" srcId="{88C1881B-FD5E-41D4-839B-90BCD39693F2}" destId="{54DCBDDF-221B-4FB2-A266-9ABB66D359FA}" srcOrd="0" destOrd="0" presId="urn:microsoft.com/office/officeart/2005/8/layout/vList2"/>
    <dgm:cxn modelId="{CA14BDAB-3A2D-40CA-8887-7E49955C45BB}" type="presParOf" srcId="{0D0367A4-7319-4C9F-96DE-149BDAF3D7F2}" destId="{54DCBDDF-221B-4FB2-A266-9ABB66D359FA}" srcOrd="0" destOrd="0" presId="urn:microsoft.com/office/officeart/2005/8/layout/vList2"/>
    <dgm:cxn modelId="{8A37A36B-63B1-4426-AF9E-DC71C0051D2B}" type="presParOf" srcId="{0D0367A4-7319-4C9F-96DE-149BDAF3D7F2}" destId="{34DADD3F-A0A2-496A-B632-66851DBF139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CA8E25-AB71-44C4-9B48-0D7F5F6B6955}" type="doc">
      <dgm:prSet loTypeId="urn:microsoft.com/office/officeart/2016/7/layout/BasicTimeline" loCatId="timeline" qsTypeId="urn:microsoft.com/office/officeart/2005/8/quickstyle/simple1" qsCatId="simple" csTypeId="urn:microsoft.com/office/officeart/2005/8/colors/accent0_3" csCatId="mainScheme" phldr="1"/>
      <dgm:spPr/>
      <dgm:t>
        <a:bodyPr/>
        <a:lstStyle/>
        <a:p>
          <a:endParaRPr lang="en-US"/>
        </a:p>
      </dgm:t>
    </dgm:pt>
    <dgm:pt modelId="{9FF38CC0-6BE1-428A-A56A-34110478F0FA}">
      <dgm:prSet phldrT="[Text]" phldr="0"/>
      <dgm:spPr/>
      <dgm:t>
        <a:bodyPr/>
        <a:lstStyle/>
        <a:p>
          <a:pPr>
            <a:defRPr b="1"/>
          </a:pPr>
          <a:r>
            <a:rPr lang="en-US" dirty="0">
              <a:latin typeface="Aptos Display" panose="02110004020202020204"/>
            </a:rPr>
            <a:t>M2</a:t>
          </a:r>
          <a:endParaRPr lang="en-US" dirty="0"/>
        </a:p>
      </dgm:t>
    </dgm:pt>
    <dgm:pt modelId="{C39582C5-8D12-4830-9593-45A4AA6292E5}" type="parTrans" cxnId="{BB904A26-CAF7-4B46-8739-4EB0CC3EBFAD}">
      <dgm:prSet/>
      <dgm:spPr/>
      <dgm:t>
        <a:bodyPr/>
        <a:lstStyle/>
        <a:p>
          <a:endParaRPr lang="en-US"/>
        </a:p>
      </dgm:t>
    </dgm:pt>
    <dgm:pt modelId="{885DA963-89A9-4D8E-9FF6-3852E00CAD5D}" type="sibTrans" cxnId="{BB904A26-CAF7-4B46-8739-4EB0CC3EBFAD}">
      <dgm:prSet/>
      <dgm:spPr/>
      <dgm:t>
        <a:bodyPr/>
        <a:lstStyle/>
        <a:p>
          <a:endParaRPr lang="en-US"/>
        </a:p>
      </dgm:t>
    </dgm:pt>
    <dgm:pt modelId="{59BD6EA7-C12E-4874-BAED-21DA8F02FD52}">
      <dgm:prSet phldrT="[Text]" phldr="0"/>
      <dgm:spPr/>
      <dgm:t>
        <a:bodyPr/>
        <a:lstStyle/>
        <a:p>
          <a:r>
            <a:rPr lang="en-US" dirty="0">
              <a:latin typeface="Aptos Display" panose="02110004020202020204"/>
            </a:rPr>
            <a:t>LLM Integration</a:t>
          </a:r>
          <a:endParaRPr lang="en-US" dirty="0"/>
        </a:p>
      </dgm:t>
    </dgm:pt>
    <dgm:pt modelId="{50E1FF55-3192-45B6-8920-CF13BE4F100C}" type="parTrans" cxnId="{ED146427-F5AA-4BA6-91AC-18C329865E1F}">
      <dgm:prSet/>
      <dgm:spPr/>
      <dgm:t>
        <a:bodyPr/>
        <a:lstStyle/>
        <a:p>
          <a:endParaRPr lang="en-US"/>
        </a:p>
      </dgm:t>
    </dgm:pt>
    <dgm:pt modelId="{51F11C82-D229-4B04-9DD6-A1044E8201F2}" type="sibTrans" cxnId="{ED146427-F5AA-4BA6-91AC-18C329865E1F}">
      <dgm:prSet/>
      <dgm:spPr/>
      <dgm:t>
        <a:bodyPr/>
        <a:lstStyle/>
        <a:p>
          <a:endParaRPr lang="en-US"/>
        </a:p>
      </dgm:t>
    </dgm:pt>
    <dgm:pt modelId="{C0037621-224D-4215-B70F-A2CA8A640023}">
      <dgm:prSet phldrT="[Text]" phldr="0"/>
      <dgm:spPr/>
      <dgm:t>
        <a:bodyPr/>
        <a:lstStyle/>
        <a:p>
          <a:pPr>
            <a:defRPr b="1"/>
          </a:pPr>
          <a:r>
            <a:rPr lang="en-US" b="1" dirty="0">
              <a:latin typeface="Aptos Display" panose="02110004020202020204"/>
            </a:rPr>
            <a:t>M3</a:t>
          </a:r>
          <a:endParaRPr lang="en-US" b="1" dirty="0"/>
        </a:p>
      </dgm:t>
    </dgm:pt>
    <dgm:pt modelId="{D8E10F6D-4D74-4894-8D2D-EEDD393AD489}" type="parTrans" cxnId="{71FE724B-5A55-4070-9D67-9C40D475A40F}">
      <dgm:prSet/>
      <dgm:spPr/>
      <dgm:t>
        <a:bodyPr/>
        <a:lstStyle/>
        <a:p>
          <a:endParaRPr lang="en-US"/>
        </a:p>
      </dgm:t>
    </dgm:pt>
    <dgm:pt modelId="{AEF33BAB-03D0-488C-B817-470405873F2B}" type="sibTrans" cxnId="{71FE724B-5A55-4070-9D67-9C40D475A40F}">
      <dgm:prSet/>
      <dgm:spPr/>
      <dgm:t>
        <a:bodyPr/>
        <a:lstStyle/>
        <a:p>
          <a:endParaRPr lang="en-US"/>
        </a:p>
      </dgm:t>
    </dgm:pt>
    <dgm:pt modelId="{A73834F4-E0D7-45A7-AC28-BEFF010FF82E}">
      <dgm:prSet phldrT="[Text]" phldr="0"/>
      <dgm:spPr/>
      <dgm:t>
        <a:bodyPr/>
        <a:lstStyle/>
        <a:p>
          <a:r>
            <a:rPr lang="en-US" b="0" dirty="0">
              <a:latin typeface="Aptos Display" panose="02110004020202020204"/>
            </a:rPr>
            <a:t>Implement Actor-Critic Reinforcement Learning Method</a:t>
          </a:r>
          <a:endParaRPr lang="en-US" b="0" dirty="0"/>
        </a:p>
      </dgm:t>
    </dgm:pt>
    <dgm:pt modelId="{0E1E9DF9-6E5E-4ED5-9385-56601EC9F7BE}" type="parTrans" cxnId="{D6FFAC0A-0F2A-4947-8456-0F17715F83A1}">
      <dgm:prSet/>
      <dgm:spPr/>
      <dgm:t>
        <a:bodyPr/>
        <a:lstStyle/>
        <a:p>
          <a:endParaRPr lang="en-US"/>
        </a:p>
      </dgm:t>
    </dgm:pt>
    <dgm:pt modelId="{2B767A71-C159-49C1-AD40-7CD0F9BF5D7E}" type="sibTrans" cxnId="{D6FFAC0A-0F2A-4947-8456-0F17715F83A1}">
      <dgm:prSet/>
      <dgm:spPr/>
      <dgm:t>
        <a:bodyPr/>
        <a:lstStyle/>
        <a:p>
          <a:endParaRPr lang="en-US"/>
        </a:p>
      </dgm:t>
    </dgm:pt>
    <dgm:pt modelId="{6CC4BE83-6D9F-4921-B4DA-E9E6963D403E}">
      <dgm:prSet phldr="0"/>
      <dgm:spPr/>
      <dgm:t>
        <a:bodyPr/>
        <a:lstStyle/>
        <a:p>
          <a:pPr>
            <a:defRPr b="1"/>
          </a:pPr>
          <a:r>
            <a:rPr lang="en-US" b="0" dirty="0">
              <a:latin typeface="Aptos Display" panose="02110004020202020204"/>
            </a:rPr>
            <a:t>Next Semester</a:t>
          </a:r>
        </a:p>
      </dgm:t>
    </dgm:pt>
    <dgm:pt modelId="{E359843A-42F2-4793-8AF1-E7B04EE1CDEC}" type="parTrans" cxnId="{28B294B2-47EE-47AA-A5FB-555F232E9A0D}">
      <dgm:prSet/>
      <dgm:spPr/>
    </dgm:pt>
    <dgm:pt modelId="{737F74AF-3F5F-47B9-84E1-A8D0BF74D1F0}" type="sibTrans" cxnId="{28B294B2-47EE-47AA-A5FB-555F232E9A0D}">
      <dgm:prSet/>
      <dgm:spPr/>
      <dgm:t>
        <a:bodyPr/>
        <a:lstStyle/>
        <a:p>
          <a:endParaRPr lang="en-US"/>
        </a:p>
      </dgm:t>
    </dgm:pt>
    <dgm:pt modelId="{B5E2CA44-4A25-4C72-BCBD-AAC183D0DB67}">
      <dgm:prSet phldr="0"/>
      <dgm:spPr/>
      <dgm:t>
        <a:bodyPr/>
        <a:lstStyle/>
        <a:p>
          <a:r>
            <a:rPr lang="en-US" b="0" dirty="0">
              <a:latin typeface="Aptos Display" panose="02110004020202020204"/>
            </a:rPr>
            <a:t>Train the Agents and Compare performance amongst each agent</a:t>
          </a:r>
        </a:p>
      </dgm:t>
    </dgm:pt>
    <dgm:pt modelId="{C09E5D8E-71D6-4988-9B0E-0D8C836B51F6}" type="parTrans" cxnId="{078A30FD-50A5-4371-83E7-F5FE85C985FB}">
      <dgm:prSet/>
      <dgm:spPr/>
    </dgm:pt>
    <dgm:pt modelId="{AA21BEE8-F550-4BB6-9BBE-993784D90106}" type="sibTrans" cxnId="{078A30FD-50A5-4371-83E7-F5FE85C985FB}">
      <dgm:prSet/>
      <dgm:spPr/>
      <dgm:t>
        <a:bodyPr/>
        <a:lstStyle/>
        <a:p>
          <a:endParaRPr lang="en-US"/>
        </a:p>
      </dgm:t>
    </dgm:pt>
    <dgm:pt modelId="{AB5D355D-7B54-4C19-BA42-2B1F0A3F2259}">
      <dgm:prSet phldr="0"/>
      <dgm:spPr/>
      <dgm:t>
        <a:bodyPr/>
        <a:lstStyle/>
        <a:p>
          <a:r>
            <a:rPr lang="en-US" b="0" dirty="0">
              <a:latin typeface="Aptos Display" panose="02110004020202020204"/>
            </a:rPr>
            <a:t>Network implementation</a:t>
          </a:r>
        </a:p>
      </dgm:t>
    </dgm:pt>
    <dgm:pt modelId="{821C7F0F-DC44-4252-AE59-0E17ACB177AB}" type="parTrans" cxnId="{04100B19-B3D4-4673-87AD-9B39F87C6CB3}">
      <dgm:prSet/>
      <dgm:spPr/>
    </dgm:pt>
    <dgm:pt modelId="{9217FA15-05D7-4148-AF98-AEDE08FFF229}" type="sibTrans" cxnId="{04100B19-B3D4-4673-87AD-9B39F87C6CB3}">
      <dgm:prSet/>
      <dgm:spPr/>
      <dgm:t>
        <a:bodyPr/>
        <a:lstStyle/>
        <a:p>
          <a:endParaRPr lang="en-US"/>
        </a:p>
      </dgm:t>
    </dgm:pt>
    <dgm:pt modelId="{E974B4A7-4037-487B-9482-F669B6059EE9}">
      <dgm:prSet phldr="0"/>
      <dgm:spPr/>
      <dgm:t>
        <a:bodyPr/>
        <a:lstStyle/>
        <a:p>
          <a:r>
            <a:rPr lang="en-US" dirty="0">
              <a:latin typeface="Aptos Display" panose="02110004020202020204"/>
            </a:rPr>
            <a:t>Scenario Design</a:t>
          </a:r>
          <a:endParaRPr lang="en-US" dirty="0"/>
        </a:p>
      </dgm:t>
    </dgm:pt>
    <dgm:pt modelId="{B97E7C21-18EC-496F-BAD2-D20F813AB674}" type="parTrans" cxnId="{33E73316-8156-4A8E-9FC9-77562241815B}">
      <dgm:prSet/>
      <dgm:spPr/>
    </dgm:pt>
    <dgm:pt modelId="{AA2E0A85-7E10-4A91-8F7A-290F08B74EBD}" type="sibTrans" cxnId="{33E73316-8156-4A8E-9FC9-77562241815B}">
      <dgm:prSet/>
      <dgm:spPr/>
      <dgm:t>
        <a:bodyPr/>
        <a:lstStyle/>
        <a:p>
          <a:endParaRPr lang="en-US"/>
        </a:p>
      </dgm:t>
    </dgm:pt>
    <dgm:pt modelId="{7C298EF4-2CBB-4C6C-92B2-EBCA996549F5}">
      <dgm:prSet phldr="0"/>
      <dgm:spPr/>
      <dgm:t>
        <a:bodyPr/>
        <a:lstStyle/>
        <a:p>
          <a:r>
            <a:rPr lang="en-US" b="0" dirty="0">
              <a:latin typeface="Aptos Display" panose="02110004020202020204"/>
            </a:rPr>
            <a:t>Optimizing network architecture, tuning and  training</a:t>
          </a:r>
        </a:p>
      </dgm:t>
    </dgm:pt>
    <dgm:pt modelId="{89AD053F-B259-4748-8A88-CF67A45BFD73}" type="parTrans" cxnId="{F4376ECA-5D64-4686-B08C-B6A18C8F34C9}">
      <dgm:prSet/>
      <dgm:spPr/>
    </dgm:pt>
    <dgm:pt modelId="{2A5DC061-F1E6-4E57-AF2B-65938C93F5E2}" type="sibTrans" cxnId="{F4376ECA-5D64-4686-B08C-B6A18C8F34C9}">
      <dgm:prSet/>
      <dgm:spPr/>
      <dgm:t>
        <a:bodyPr/>
        <a:lstStyle/>
        <a:p>
          <a:endParaRPr lang="en-US"/>
        </a:p>
      </dgm:t>
    </dgm:pt>
    <dgm:pt modelId="{81158A8A-D29E-441F-AF92-54E86149FE8F}" type="pres">
      <dgm:prSet presAssocID="{08CA8E25-AB71-44C4-9B48-0D7F5F6B6955}" presName="root" presStyleCnt="0">
        <dgm:presLayoutVars>
          <dgm:chMax/>
          <dgm:chPref/>
          <dgm:animLvl val="lvl"/>
        </dgm:presLayoutVars>
      </dgm:prSet>
      <dgm:spPr/>
    </dgm:pt>
    <dgm:pt modelId="{FBBD7077-DEA8-4F12-A6D2-E0EBBDBFEFEA}" type="pres">
      <dgm:prSet presAssocID="{08CA8E25-AB71-44C4-9B48-0D7F5F6B6955}" presName="divider" presStyleLbl="fgAccFollowNode1" presStyleIdx="0" presStyleCnt="1"/>
      <dgm:spPr>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tailEnd type="triangle" w="lg" len="lg"/>
        </a:ln>
        <a:effectLst/>
      </dgm:spPr>
    </dgm:pt>
    <dgm:pt modelId="{B737AA20-3CB7-48F6-9472-AADF4308BBC9}" type="pres">
      <dgm:prSet presAssocID="{08CA8E25-AB71-44C4-9B48-0D7F5F6B6955}" presName="nodes" presStyleCnt="0">
        <dgm:presLayoutVars>
          <dgm:chMax/>
          <dgm:chPref/>
          <dgm:animLvl val="lvl"/>
        </dgm:presLayoutVars>
      </dgm:prSet>
      <dgm:spPr/>
    </dgm:pt>
    <dgm:pt modelId="{E9055A47-BCEA-4827-8B56-EE2302971766}" type="pres">
      <dgm:prSet presAssocID="{9FF38CC0-6BE1-428A-A56A-34110478F0FA}" presName="composite" presStyleCnt="0"/>
      <dgm:spPr/>
    </dgm:pt>
    <dgm:pt modelId="{693D12F3-2061-4025-B1E5-B2EC47FA993D}" type="pres">
      <dgm:prSet presAssocID="{9FF38CC0-6BE1-428A-A56A-34110478F0FA}" presName="L1TextContainer" presStyleLbl="revTx" presStyleIdx="0" presStyleCnt="3">
        <dgm:presLayoutVars>
          <dgm:chMax val="1"/>
          <dgm:chPref val="1"/>
          <dgm:bulletEnabled val="1"/>
        </dgm:presLayoutVars>
      </dgm:prSet>
      <dgm:spPr/>
    </dgm:pt>
    <dgm:pt modelId="{5623D14B-CD92-4E07-A4F2-2421D8B71902}" type="pres">
      <dgm:prSet presAssocID="{9FF38CC0-6BE1-428A-A56A-34110478F0FA}" presName="L2TextContainerWrapper" presStyleCnt="0">
        <dgm:presLayoutVars>
          <dgm:chMax val="0"/>
          <dgm:chPref val="0"/>
          <dgm:bulletEnabled val="1"/>
        </dgm:presLayoutVars>
      </dgm:prSet>
      <dgm:spPr/>
    </dgm:pt>
    <dgm:pt modelId="{AF7223F0-5FA6-4456-A77F-2626F59AC70A}" type="pres">
      <dgm:prSet presAssocID="{9FF38CC0-6BE1-428A-A56A-34110478F0FA}" presName="L2TextContainer" presStyleLbl="bgAcc1" presStyleIdx="0" presStyleCnt="3"/>
      <dgm:spPr/>
    </dgm:pt>
    <dgm:pt modelId="{3A6EA5F2-FD08-4E8D-BA4D-D4DA31DE8945}" type="pres">
      <dgm:prSet presAssocID="{9FF38CC0-6BE1-428A-A56A-34110478F0FA}" presName="FlexibleEmptyPlaceHolder" presStyleCnt="0"/>
      <dgm:spPr/>
    </dgm:pt>
    <dgm:pt modelId="{972608E7-DB32-4192-9260-E8FB9D598321}" type="pres">
      <dgm:prSet presAssocID="{9FF38CC0-6BE1-428A-A56A-34110478F0FA}" presName="ConnectLine" presStyleLbl="sibTrans1D1" presStyleIdx="0" presStyleCnt="3"/>
      <dgm:spPr>
        <a:noFill/>
        <a:ln w="12700" cap="flat" cmpd="sng" algn="ctr">
          <a:solidFill>
            <a:schemeClr val="dk2">
              <a:hueOff val="0"/>
              <a:satOff val="0"/>
              <a:lumOff val="0"/>
              <a:alphaOff val="0"/>
            </a:schemeClr>
          </a:solidFill>
          <a:prstDash val="dash"/>
          <a:miter lim="800000"/>
        </a:ln>
        <a:effectLst/>
      </dgm:spPr>
    </dgm:pt>
    <dgm:pt modelId="{3F2CC60F-3DC4-44F8-9E94-72586F954973}" type="pres">
      <dgm:prSet presAssocID="{9FF38CC0-6BE1-428A-A56A-34110478F0FA}" presName="ConnectorPoint" presStyleLbl="alignNode1" presStyleIdx="0" presStyleCnt="3"/>
      <dgm:spPr/>
    </dgm:pt>
    <dgm:pt modelId="{4138EF5D-EC40-4EF0-A152-F461794F43E0}" type="pres">
      <dgm:prSet presAssocID="{9FF38CC0-6BE1-428A-A56A-34110478F0FA}" presName="EmptyPlaceHolder" presStyleCnt="0"/>
      <dgm:spPr/>
    </dgm:pt>
    <dgm:pt modelId="{B8478D5B-884E-4E93-92B6-FFECE8A35177}" type="pres">
      <dgm:prSet presAssocID="{885DA963-89A9-4D8E-9FF6-3852E00CAD5D}" presName="spaceBetweenRectangles" presStyleCnt="0"/>
      <dgm:spPr/>
    </dgm:pt>
    <dgm:pt modelId="{FFDD173F-6931-4C52-B6A0-15673FBA3FC6}" type="pres">
      <dgm:prSet presAssocID="{C0037621-224D-4215-B70F-A2CA8A640023}" presName="composite" presStyleCnt="0"/>
      <dgm:spPr/>
    </dgm:pt>
    <dgm:pt modelId="{61336B56-A767-43CA-B7F5-C5FC49B05CF5}" type="pres">
      <dgm:prSet presAssocID="{C0037621-224D-4215-B70F-A2CA8A640023}" presName="L1TextContainer" presStyleLbl="revTx" presStyleIdx="1" presStyleCnt="3">
        <dgm:presLayoutVars>
          <dgm:chMax val="1"/>
          <dgm:chPref val="1"/>
          <dgm:bulletEnabled val="1"/>
        </dgm:presLayoutVars>
      </dgm:prSet>
      <dgm:spPr/>
    </dgm:pt>
    <dgm:pt modelId="{B9F9764B-8BEA-4C31-BB86-E5B3F43F5E7E}" type="pres">
      <dgm:prSet presAssocID="{C0037621-224D-4215-B70F-A2CA8A640023}" presName="L2TextContainerWrapper" presStyleCnt="0">
        <dgm:presLayoutVars>
          <dgm:chMax val="0"/>
          <dgm:chPref val="0"/>
          <dgm:bulletEnabled val="1"/>
        </dgm:presLayoutVars>
      </dgm:prSet>
      <dgm:spPr/>
    </dgm:pt>
    <dgm:pt modelId="{12BCD42B-5385-474D-A11D-924E2EA7B655}" type="pres">
      <dgm:prSet presAssocID="{C0037621-224D-4215-B70F-A2CA8A640023}" presName="L2TextContainer" presStyleLbl="bgAcc1" presStyleIdx="1" presStyleCnt="3"/>
      <dgm:spPr/>
    </dgm:pt>
    <dgm:pt modelId="{F2D7DBB2-1E11-4D98-889D-BEC873186D84}" type="pres">
      <dgm:prSet presAssocID="{C0037621-224D-4215-B70F-A2CA8A640023}" presName="FlexibleEmptyPlaceHolder" presStyleCnt="0"/>
      <dgm:spPr/>
    </dgm:pt>
    <dgm:pt modelId="{C701F94C-3CA4-4338-8299-DE7B975848A4}" type="pres">
      <dgm:prSet presAssocID="{C0037621-224D-4215-B70F-A2CA8A640023}" presName="ConnectLine" presStyleLbl="sibTrans1D1" presStyleIdx="1" presStyleCnt="3"/>
      <dgm:spPr>
        <a:noFill/>
        <a:ln w="12700" cap="flat" cmpd="sng" algn="ctr">
          <a:solidFill>
            <a:schemeClr val="dk2">
              <a:hueOff val="0"/>
              <a:satOff val="0"/>
              <a:lumOff val="0"/>
              <a:alphaOff val="0"/>
            </a:schemeClr>
          </a:solidFill>
          <a:prstDash val="dash"/>
          <a:miter lim="800000"/>
        </a:ln>
        <a:effectLst/>
      </dgm:spPr>
    </dgm:pt>
    <dgm:pt modelId="{4B5AEAF4-CFB0-4545-B38B-E98C9CD23375}" type="pres">
      <dgm:prSet presAssocID="{C0037621-224D-4215-B70F-A2CA8A640023}" presName="ConnectorPoint" presStyleLbl="alignNode1" presStyleIdx="1" presStyleCnt="3"/>
      <dgm:spPr/>
    </dgm:pt>
    <dgm:pt modelId="{16A573B3-8BD9-4C70-800B-66D5EECE5071}" type="pres">
      <dgm:prSet presAssocID="{C0037621-224D-4215-B70F-A2CA8A640023}" presName="EmptyPlaceHolder" presStyleCnt="0"/>
      <dgm:spPr/>
    </dgm:pt>
    <dgm:pt modelId="{33EF02CA-BE56-4933-B316-4E80B351BEB8}" type="pres">
      <dgm:prSet presAssocID="{AEF33BAB-03D0-488C-B817-470405873F2B}" presName="spaceBetweenRectangles" presStyleCnt="0"/>
      <dgm:spPr/>
    </dgm:pt>
    <dgm:pt modelId="{9B825064-A342-4BCF-8F6A-89CEABEDD654}" type="pres">
      <dgm:prSet presAssocID="{6CC4BE83-6D9F-4921-B4DA-E9E6963D403E}" presName="composite" presStyleCnt="0"/>
      <dgm:spPr/>
    </dgm:pt>
    <dgm:pt modelId="{514D314F-2166-4EEA-86B9-52E51065B6AE}" type="pres">
      <dgm:prSet presAssocID="{6CC4BE83-6D9F-4921-B4DA-E9E6963D403E}" presName="L1TextContainer" presStyleLbl="revTx" presStyleIdx="2" presStyleCnt="3">
        <dgm:presLayoutVars>
          <dgm:chMax val="1"/>
          <dgm:chPref val="1"/>
          <dgm:bulletEnabled val="1"/>
        </dgm:presLayoutVars>
      </dgm:prSet>
      <dgm:spPr/>
    </dgm:pt>
    <dgm:pt modelId="{12FA589E-B050-41C9-A8BE-2BB38F408F5A}" type="pres">
      <dgm:prSet presAssocID="{6CC4BE83-6D9F-4921-B4DA-E9E6963D403E}" presName="L2TextContainerWrapper" presStyleCnt="0">
        <dgm:presLayoutVars>
          <dgm:chMax val="0"/>
          <dgm:chPref val="0"/>
          <dgm:bulletEnabled val="1"/>
        </dgm:presLayoutVars>
      </dgm:prSet>
      <dgm:spPr/>
    </dgm:pt>
    <dgm:pt modelId="{DAF5F463-109F-4BDE-AD38-D15650F2A359}" type="pres">
      <dgm:prSet presAssocID="{6CC4BE83-6D9F-4921-B4DA-E9E6963D403E}" presName="L2TextContainer" presStyleLbl="bgAcc1" presStyleIdx="2" presStyleCnt="3"/>
      <dgm:spPr/>
    </dgm:pt>
    <dgm:pt modelId="{05212266-3A1B-42EB-95CA-BDF8675E93A9}" type="pres">
      <dgm:prSet presAssocID="{6CC4BE83-6D9F-4921-B4DA-E9E6963D403E}" presName="FlexibleEmptyPlaceHolder" presStyleCnt="0"/>
      <dgm:spPr/>
    </dgm:pt>
    <dgm:pt modelId="{A3BD2F8B-618E-4B9F-8A47-A2C6E4703351}" type="pres">
      <dgm:prSet presAssocID="{6CC4BE83-6D9F-4921-B4DA-E9E6963D403E}" presName="ConnectLine" presStyleLbl="sibTrans1D1" presStyleIdx="2" presStyleCnt="3"/>
      <dgm:spPr>
        <a:noFill/>
        <a:ln w="12700" cap="flat" cmpd="sng" algn="ctr">
          <a:solidFill>
            <a:schemeClr val="dk2">
              <a:hueOff val="0"/>
              <a:satOff val="0"/>
              <a:lumOff val="0"/>
              <a:alphaOff val="0"/>
            </a:schemeClr>
          </a:solidFill>
          <a:prstDash val="dash"/>
          <a:miter lim="800000"/>
        </a:ln>
        <a:effectLst/>
      </dgm:spPr>
    </dgm:pt>
    <dgm:pt modelId="{B436B931-5B44-496A-B5EE-9D123C7CA5F6}" type="pres">
      <dgm:prSet presAssocID="{6CC4BE83-6D9F-4921-B4DA-E9E6963D403E}" presName="ConnectorPoint" presStyleLbl="alignNode1" presStyleIdx="2" presStyleCnt="3"/>
      <dgm:spPr/>
    </dgm:pt>
    <dgm:pt modelId="{40F922C0-CD44-4B72-9CBE-28482F20C348}" type="pres">
      <dgm:prSet presAssocID="{6CC4BE83-6D9F-4921-B4DA-E9E6963D403E}" presName="EmptyPlaceHolder" presStyleCnt="0"/>
      <dgm:spPr/>
    </dgm:pt>
  </dgm:ptLst>
  <dgm:cxnLst>
    <dgm:cxn modelId="{D8DD2B09-3843-449B-A508-16A6EDEE4302}" type="presOf" srcId="{6CC4BE83-6D9F-4921-B4DA-E9E6963D403E}" destId="{514D314F-2166-4EEA-86B9-52E51065B6AE}" srcOrd="0" destOrd="0" presId="urn:microsoft.com/office/officeart/2016/7/layout/BasicTimeline"/>
    <dgm:cxn modelId="{D6FFAC0A-0F2A-4947-8456-0F17715F83A1}" srcId="{C0037621-224D-4215-B70F-A2CA8A640023}" destId="{A73834F4-E0D7-45A7-AC28-BEFF010FF82E}" srcOrd="0" destOrd="0" parTransId="{0E1E9DF9-6E5E-4ED5-9385-56601EC9F7BE}" sibTransId="{2B767A71-C159-49C1-AD40-7CD0F9BF5D7E}"/>
    <dgm:cxn modelId="{33E73316-8156-4A8E-9FC9-77562241815B}" srcId="{9FF38CC0-6BE1-428A-A56A-34110478F0FA}" destId="{E974B4A7-4037-487B-9482-F669B6059EE9}" srcOrd="2" destOrd="0" parTransId="{B97E7C21-18EC-496F-BAD2-D20F813AB674}" sibTransId="{AA2E0A85-7E10-4A91-8F7A-290F08B74EBD}"/>
    <dgm:cxn modelId="{04100B19-B3D4-4673-87AD-9B39F87C6CB3}" srcId="{9FF38CC0-6BE1-428A-A56A-34110478F0FA}" destId="{AB5D355D-7B54-4C19-BA42-2B1F0A3F2259}" srcOrd="1" destOrd="0" parTransId="{821C7F0F-DC44-4252-AE59-0E17ACB177AB}" sibTransId="{9217FA15-05D7-4148-AF98-AEDE08FFF229}"/>
    <dgm:cxn modelId="{016B5F21-5F68-44F0-B3C0-5183D383EAA1}" type="presOf" srcId="{B5E2CA44-4A25-4C72-BCBD-AAC183D0DB67}" destId="{DAF5F463-109F-4BDE-AD38-D15650F2A359}" srcOrd="0" destOrd="0" presId="urn:microsoft.com/office/officeart/2016/7/layout/BasicTimeline"/>
    <dgm:cxn modelId="{BB904A26-CAF7-4B46-8739-4EB0CC3EBFAD}" srcId="{08CA8E25-AB71-44C4-9B48-0D7F5F6B6955}" destId="{9FF38CC0-6BE1-428A-A56A-34110478F0FA}" srcOrd="0" destOrd="0" parTransId="{C39582C5-8D12-4830-9593-45A4AA6292E5}" sibTransId="{885DA963-89A9-4D8E-9FF6-3852E00CAD5D}"/>
    <dgm:cxn modelId="{ED146427-F5AA-4BA6-91AC-18C329865E1F}" srcId="{9FF38CC0-6BE1-428A-A56A-34110478F0FA}" destId="{59BD6EA7-C12E-4874-BAED-21DA8F02FD52}" srcOrd="0" destOrd="0" parTransId="{50E1FF55-3192-45B6-8920-CF13BE4F100C}" sibTransId="{51F11C82-D229-4B04-9DD6-A1044E8201F2}"/>
    <dgm:cxn modelId="{0F42803E-CD93-4BE7-94DE-23233B66A367}" type="presOf" srcId="{C0037621-224D-4215-B70F-A2CA8A640023}" destId="{61336B56-A767-43CA-B7F5-C5FC49B05CF5}" srcOrd="0" destOrd="0" presId="urn:microsoft.com/office/officeart/2016/7/layout/BasicTimeline"/>
    <dgm:cxn modelId="{71FE724B-5A55-4070-9D67-9C40D475A40F}" srcId="{08CA8E25-AB71-44C4-9B48-0D7F5F6B6955}" destId="{C0037621-224D-4215-B70F-A2CA8A640023}" srcOrd="1" destOrd="0" parTransId="{D8E10F6D-4D74-4894-8D2D-EEDD393AD489}" sibTransId="{AEF33BAB-03D0-488C-B817-470405873F2B}"/>
    <dgm:cxn modelId="{02F2396F-655B-4CF3-A66D-C36D98DFDC12}" type="presOf" srcId="{AB5D355D-7B54-4C19-BA42-2B1F0A3F2259}" destId="{AF7223F0-5FA6-4456-A77F-2626F59AC70A}" srcOrd="0" destOrd="1" presId="urn:microsoft.com/office/officeart/2016/7/layout/BasicTimeline"/>
    <dgm:cxn modelId="{EBFB2574-BCBE-4253-AF50-66257B49A9FA}" type="presOf" srcId="{9FF38CC0-6BE1-428A-A56A-34110478F0FA}" destId="{693D12F3-2061-4025-B1E5-B2EC47FA993D}" srcOrd="0" destOrd="0" presId="urn:microsoft.com/office/officeart/2016/7/layout/BasicTimeline"/>
    <dgm:cxn modelId="{6DE6859B-6915-4ED4-9806-BE60A8271C87}" type="presOf" srcId="{08CA8E25-AB71-44C4-9B48-0D7F5F6B6955}" destId="{81158A8A-D29E-441F-AF92-54E86149FE8F}" srcOrd="0" destOrd="0" presId="urn:microsoft.com/office/officeart/2016/7/layout/BasicTimeline"/>
    <dgm:cxn modelId="{28B294B2-47EE-47AA-A5FB-555F232E9A0D}" srcId="{08CA8E25-AB71-44C4-9B48-0D7F5F6B6955}" destId="{6CC4BE83-6D9F-4921-B4DA-E9E6963D403E}" srcOrd="2" destOrd="0" parTransId="{E359843A-42F2-4793-8AF1-E7B04EE1CDEC}" sibTransId="{737F74AF-3F5F-47B9-84E1-A8D0BF74D1F0}"/>
    <dgm:cxn modelId="{69F5C0C5-E00E-4DA2-9A77-7EBFE9A71CA6}" type="presOf" srcId="{7C298EF4-2CBB-4C6C-92B2-EBCA996549F5}" destId="{12BCD42B-5385-474D-A11D-924E2EA7B655}" srcOrd="0" destOrd="1" presId="urn:microsoft.com/office/officeart/2016/7/layout/BasicTimeline"/>
    <dgm:cxn modelId="{F4376ECA-5D64-4686-B08C-B6A18C8F34C9}" srcId="{C0037621-224D-4215-B70F-A2CA8A640023}" destId="{7C298EF4-2CBB-4C6C-92B2-EBCA996549F5}" srcOrd="1" destOrd="0" parTransId="{89AD053F-B259-4748-8A88-CF67A45BFD73}" sibTransId="{2A5DC061-F1E6-4E57-AF2B-65938C93F5E2}"/>
    <dgm:cxn modelId="{83AA83D9-5A66-465D-B901-F1D4B8EEFD0A}" type="presOf" srcId="{A73834F4-E0D7-45A7-AC28-BEFF010FF82E}" destId="{12BCD42B-5385-474D-A11D-924E2EA7B655}" srcOrd="0" destOrd="0" presId="urn:microsoft.com/office/officeart/2016/7/layout/BasicTimeline"/>
    <dgm:cxn modelId="{2A0F2FE6-EAD1-4B75-BE66-DEA18C8EE3E3}" type="presOf" srcId="{E974B4A7-4037-487B-9482-F669B6059EE9}" destId="{AF7223F0-5FA6-4456-A77F-2626F59AC70A}" srcOrd="0" destOrd="2" presId="urn:microsoft.com/office/officeart/2016/7/layout/BasicTimeline"/>
    <dgm:cxn modelId="{078A30FD-50A5-4371-83E7-F5FE85C985FB}" srcId="{6CC4BE83-6D9F-4921-B4DA-E9E6963D403E}" destId="{B5E2CA44-4A25-4C72-BCBD-AAC183D0DB67}" srcOrd="0" destOrd="0" parTransId="{C09E5D8E-71D6-4988-9B0E-0D8C836B51F6}" sibTransId="{AA21BEE8-F550-4BB6-9BBE-993784D90106}"/>
    <dgm:cxn modelId="{66BDB1FE-46DE-4F53-AE46-0D3CF7C139D9}" type="presOf" srcId="{59BD6EA7-C12E-4874-BAED-21DA8F02FD52}" destId="{AF7223F0-5FA6-4456-A77F-2626F59AC70A}" srcOrd="0" destOrd="0" presId="urn:microsoft.com/office/officeart/2016/7/layout/BasicTimeline"/>
    <dgm:cxn modelId="{06D5D7E0-AC87-4109-B02C-4CF365585F79}" type="presParOf" srcId="{81158A8A-D29E-441F-AF92-54E86149FE8F}" destId="{FBBD7077-DEA8-4F12-A6D2-E0EBBDBFEFEA}" srcOrd="0" destOrd="0" presId="urn:microsoft.com/office/officeart/2016/7/layout/BasicTimeline"/>
    <dgm:cxn modelId="{E404EB39-5907-4BA5-8D61-5C8A1F3BF213}" type="presParOf" srcId="{81158A8A-D29E-441F-AF92-54E86149FE8F}" destId="{B737AA20-3CB7-48F6-9472-AADF4308BBC9}" srcOrd="1" destOrd="0" presId="urn:microsoft.com/office/officeart/2016/7/layout/BasicTimeline"/>
    <dgm:cxn modelId="{6E0B9E24-9A2A-4341-A922-80CCED9E42A4}" type="presParOf" srcId="{B737AA20-3CB7-48F6-9472-AADF4308BBC9}" destId="{E9055A47-BCEA-4827-8B56-EE2302971766}" srcOrd="0" destOrd="0" presId="urn:microsoft.com/office/officeart/2016/7/layout/BasicTimeline"/>
    <dgm:cxn modelId="{EDD8B017-5DEC-4912-A853-7287637E4B73}" type="presParOf" srcId="{E9055A47-BCEA-4827-8B56-EE2302971766}" destId="{693D12F3-2061-4025-B1E5-B2EC47FA993D}" srcOrd="0" destOrd="0" presId="urn:microsoft.com/office/officeart/2016/7/layout/BasicTimeline"/>
    <dgm:cxn modelId="{3D4ADC54-ADEE-448F-ADA3-269E9DA31737}" type="presParOf" srcId="{E9055A47-BCEA-4827-8B56-EE2302971766}" destId="{5623D14B-CD92-4E07-A4F2-2421D8B71902}" srcOrd="1" destOrd="0" presId="urn:microsoft.com/office/officeart/2016/7/layout/BasicTimeline"/>
    <dgm:cxn modelId="{BD951AC0-1DDD-4903-99F5-D6AD84C706B7}" type="presParOf" srcId="{5623D14B-CD92-4E07-A4F2-2421D8B71902}" destId="{AF7223F0-5FA6-4456-A77F-2626F59AC70A}" srcOrd="0" destOrd="0" presId="urn:microsoft.com/office/officeart/2016/7/layout/BasicTimeline"/>
    <dgm:cxn modelId="{74511316-7E36-4E00-922F-D676CE4B9CBD}" type="presParOf" srcId="{5623D14B-CD92-4E07-A4F2-2421D8B71902}" destId="{3A6EA5F2-FD08-4E8D-BA4D-D4DA31DE8945}" srcOrd="1" destOrd="0" presId="urn:microsoft.com/office/officeart/2016/7/layout/BasicTimeline"/>
    <dgm:cxn modelId="{8026A6FA-5E75-4BB6-BF82-41D1D2F6AB90}" type="presParOf" srcId="{E9055A47-BCEA-4827-8B56-EE2302971766}" destId="{972608E7-DB32-4192-9260-E8FB9D598321}" srcOrd="2" destOrd="0" presId="urn:microsoft.com/office/officeart/2016/7/layout/BasicTimeline"/>
    <dgm:cxn modelId="{708DBBC4-A1EB-430F-A399-4DDC77135033}" type="presParOf" srcId="{E9055A47-BCEA-4827-8B56-EE2302971766}" destId="{3F2CC60F-3DC4-44F8-9E94-72586F954973}" srcOrd="3" destOrd="0" presId="urn:microsoft.com/office/officeart/2016/7/layout/BasicTimeline"/>
    <dgm:cxn modelId="{CD4A037B-DC7B-40DA-9905-9FD632B8B534}" type="presParOf" srcId="{E9055A47-BCEA-4827-8B56-EE2302971766}" destId="{4138EF5D-EC40-4EF0-A152-F461794F43E0}" srcOrd="4" destOrd="0" presId="urn:microsoft.com/office/officeart/2016/7/layout/BasicTimeline"/>
    <dgm:cxn modelId="{B53A7005-07C5-4246-B723-DFEDAC4D1385}" type="presParOf" srcId="{B737AA20-3CB7-48F6-9472-AADF4308BBC9}" destId="{B8478D5B-884E-4E93-92B6-FFECE8A35177}" srcOrd="1" destOrd="0" presId="urn:microsoft.com/office/officeart/2016/7/layout/BasicTimeline"/>
    <dgm:cxn modelId="{ECEC2EB6-EE7C-467B-955E-42EB1D96B319}" type="presParOf" srcId="{B737AA20-3CB7-48F6-9472-AADF4308BBC9}" destId="{FFDD173F-6931-4C52-B6A0-15673FBA3FC6}" srcOrd="2" destOrd="0" presId="urn:microsoft.com/office/officeart/2016/7/layout/BasicTimeline"/>
    <dgm:cxn modelId="{E2D17973-C9A1-48B9-A338-908F9A4ED4FA}" type="presParOf" srcId="{FFDD173F-6931-4C52-B6A0-15673FBA3FC6}" destId="{61336B56-A767-43CA-B7F5-C5FC49B05CF5}" srcOrd="0" destOrd="0" presId="urn:microsoft.com/office/officeart/2016/7/layout/BasicTimeline"/>
    <dgm:cxn modelId="{D28F7B69-6714-4405-A344-F9FA8ACB46DB}" type="presParOf" srcId="{FFDD173F-6931-4C52-B6A0-15673FBA3FC6}" destId="{B9F9764B-8BEA-4C31-BB86-E5B3F43F5E7E}" srcOrd="1" destOrd="0" presId="urn:microsoft.com/office/officeart/2016/7/layout/BasicTimeline"/>
    <dgm:cxn modelId="{5BC51A62-FE12-4419-B7BC-0F83B282DA44}" type="presParOf" srcId="{B9F9764B-8BEA-4C31-BB86-E5B3F43F5E7E}" destId="{12BCD42B-5385-474D-A11D-924E2EA7B655}" srcOrd="0" destOrd="0" presId="urn:microsoft.com/office/officeart/2016/7/layout/BasicTimeline"/>
    <dgm:cxn modelId="{FA85AD59-B574-4FCE-B287-BCB365DB32E5}" type="presParOf" srcId="{B9F9764B-8BEA-4C31-BB86-E5B3F43F5E7E}" destId="{F2D7DBB2-1E11-4D98-889D-BEC873186D84}" srcOrd="1" destOrd="0" presId="urn:microsoft.com/office/officeart/2016/7/layout/BasicTimeline"/>
    <dgm:cxn modelId="{B3120FFF-F8F3-43B0-AC8D-399423DC502B}" type="presParOf" srcId="{FFDD173F-6931-4C52-B6A0-15673FBA3FC6}" destId="{C701F94C-3CA4-4338-8299-DE7B975848A4}" srcOrd="2" destOrd="0" presId="urn:microsoft.com/office/officeart/2016/7/layout/BasicTimeline"/>
    <dgm:cxn modelId="{D3383432-47E4-4387-A8A5-6BEF69622317}" type="presParOf" srcId="{FFDD173F-6931-4C52-B6A0-15673FBA3FC6}" destId="{4B5AEAF4-CFB0-4545-B38B-E98C9CD23375}" srcOrd="3" destOrd="0" presId="urn:microsoft.com/office/officeart/2016/7/layout/BasicTimeline"/>
    <dgm:cxn modelId="{E3B15C0D-B7EC-45C6-BBA6-B08665EC0765}" type="presParOf" srcId="{FFDD173F-6931-4C52-B6A0-15673FBA3FC6}" destId="{16A573B3-8BD9-4C70-800B-66D5EECE5071}" srcOrd="4" destOrd="0" presId="urn:microsoft.com/office/officeart/2016/7/layout/BasicTimeline"/>
    <dgm:cxn modelId="{AA963C4D-079A-43D8-A323-3EA507532A0D}" type="presParOf" srcId="{B737AA20-3CB7-48F6-9472-AADF4308BBC9}" destId="{33EF02CA-BE56-4933-B316-4E80B351BEB8}" srcOrd="3" destOrd="0" presId="urn:microsoft.com/office/officeart/2016/7/layout/BasicTimeline"/>
    <dgm:cxn modelId="{1EB679FB-1E82-4380-9B7E-5B423A334CB0}" type="presParOf" srcId="{B737AA20-3CB7-48F6-9472-AADF4308BBC9}" destId="{9B825064-A342-4BCF-8F6A-89CEABEDD654}" srcOrd="4" destOrd="0" presId="urn:microsoft.com/office/officeart/2016/7/layout/BasicTimeline"/>
    <dgm:cxn modelId="{8DD926E6-8E1A-4CDC-880C-D4B22B16E76E}" type="presParOf" srcId="{9B825064-A342-4BCF-8F6A-89CEABEDD654}" destId="{514D314F-2166-4EEA-86B9-52E51065B6AE}" srcOrd="0" destOrd="0" presId="urn:microsoft.com/office/officeart/2016/7/layout/BasicTimeline"/>
    <dgm:cxn modelId="{113504A2-DCDB-4A5B-B2E1-CC8125F42676}" type="presParOf" srcId="{9B825064-A342-4BCF-8F6A-89CEABEDD654}" destId="{12FA589E-B050-41C9-A8BE-2BB38F408F5A}" srcOrd="1" destOrd="0" presId="urn:microsoft.com/office/officeart/2016/7/layout/BasicTimeline"/>
    <dgm:cxn modelId="{B1F9E586-790F-40E0-B995-D92F7A1F8D3D}" type="presParOf" srcId="{12FA589E-B050-41C9-A8BE-2BB38F408F5A}" destId="{DAF5F463-109F-4BDE-AD38-D15650F2A359}" srcOrd="0" destOrd="0" presId="urn:microsoft.com/office/officeart/2016/7/layout/BasicTimeline"/>
    <dgm:cxn modelId="{30B665E0-7B4F-49D4-8DE2-3788CB570B4E}" type="presParOf" srcId="{12FA589E-B050-41C9-A8BE-2BB38F408F5A}" destId="{05212266-3A1B-42EB-95CA-BDF8675E93A9}" srcOrd="1" destOrd="0" presId="urn:microsoft.com/office/officeart/2016/7/layout/BasicTimeline"/>
    <dgm:cxn modelId="{C7F5E1AD-38D1-469A-80E1-8E302656064C}" type="presParOf" srcId="{9B825064-A342-4BCF-8F6A-89CEABEDD654}" destId="{A3BD2F8B-618E-4B9F-8A47-A2C6E4703351}" srcOrd="2" destOrd="0" presId="urn:microsoft.com/office/officeart/2016/7/layout/BasicTimeline"/>
    <dgm:cxn modelId="{64F4B157-9314-4036-815F-F1A593BC3E6D}" type="presParOf" srcId="{9B825064-A342-4BCF-8F6A-89CEABEDD654}" destId="{B436B931-5B44-496A-B5EE-9D123C7CA5F6}" srcOrd="3" destOrd="0" presId="urn:microsoft.com/office/officeart/2016/7/layout/BasicTimeline"/>
    <dgm:cxn modelId="{2811317B-B576-4D65-BB22-2AF93EEE2054}" type="presParOf" srcId="{9B825064-A342-4BCF-8F6A-89CEABEDD654}" destId="{40F922C0-CD44-4B72-9CBE-28482F20C34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4A6AA-40B3-4FF8-A8A2-F82EEAAF0186}">
      <dsp:nvSpPr>
        <dsp:cNvPr id="0" name=""/>
        <dsp:cNvSpPr/>
      </dsp:nvSpPr>
      <dsp:spPr>
        <a:xfrm>
          <a:off x="5406962" y="1278"/>
          <a:ext cx="1388234" cy="9023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Run the Game with Current Ruleset</a:t>
          </a:r>
        </a:p>
      </dsp:txBody>
      <dsp:txXfrm>
        <a:off x="5451011" y="45327"/>
        <a:ext cx="1300136" cy="814254"/>
      </dsp:txXfrm>
    </dsp:sp>
    <dsp:sp modelId="{8C090CC0-6B87-4124-92E9-D9744CD432F2}">
      <dsp:nvSpPr>
        <dsp:cNvPr id="0" name=""/>
        <dsp:cNvSpPr/>
      </dsp:nvSpPr>
      <dsp:spPr>
        <a:xfrm>
          <a:off x="3523810" y="452454"/>
          <a:ext cx="5154538" cy="5154538"/>
        </a:xfrm>
        <a:custGeom>
          <a:avLst/>
          <a:gdLst/>
          <a:ahLst/>
          <a:cxnLst/>
          <a:rect l="0" t="0" r="0" b="0"/>
          <a:pathLst>
            <a:path>
              <a:moveTo>
                <a:pt x="3453504" y="153526"/>
              </a:moveTo>
              <a:arcTo wR="2577269" hR="2577269" stAng="17392562" swAng="772805"/>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9390B8E-C203-428D-8DDD-308080B04219}">
      <dsp:nvSpPr>
        <dsp:cNvPr id="0" name=""/>
        <dsp:cNvSpPr/>
      </dsp:nvSpPr>
      <dsp:spPr>
        <a:xfrm>
          <a:off x="7421953" y="971646"/>
          <a:ext cx="1388234" cy="9023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Game Ends</a:t>
          </a:r>
          <a:r>
            <a:rPr lang="en-US" sz="1300" kern="1200">
              <a:latin typeface="Aptos Display" panose="02110004020202020204"/>
            </a:rPr>
            <a:t> with Current Ruleset</a:t>
          </a:r>
          <a:endParaRPr lang="en-US" sz="1300" kern="1200"/>
        </a:p>
      </dsp:txBody>
      <dsp:txXfrm>
        <a:off x="7466002" y="1015695"/>
        <a:ext cx="1300136" cy="814254"/>
      </dsp:txXfrm>
    </dsp:sp>
    <dsp:sp modelId="{50F6F736-14E4-42D3-B468-378657829F2B}">
      <dsp:nvSpPr>
        <dsp:cNvPr id="0" name=""/>
        <dsp:cNvSpPr/>
      </dsp:nvSpPr>
      <dsp:spPr>
        <a:xfrm>
          <a:off x="3523810" y="452454"/>
          <a:ext cx="5154538" cy="5154538"/>
        </a:xfrm>
        <a:custGeom>
          <a:avLst/>
          <a:gdLst/>
          <a:ahLst/>
          <a:cxnLst/>
          <a:rect l="0" t="0" r="0" b="0"/>
          <a:pathLst>
            <a:path>
              <a:moveTo>
                <a:pt x="4986016" y="1660616"/>
              </a:moveTo>
              <a:arcTo wR="2577269" hR="2577269" stAng="20349937" swAng="1064767"/>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0D2B796-C0F6-4600-B23B-F4FFAA9706DC}">
      <dsp:nvSpPr>
        <dsp:cNvPr id="0" name=""/>
        <dsp:cNvSpPr/>
      </dsp:nvSpPr>
      <dsp:spPr>
        <a:xfrm>
          <a:off x="7919614" y="3152044"/>
          <a:ext cx="1388234" cy="9023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Store Results into CSV File</a:t>
          </a:r>
        </a:p>
      </dsp:txBody>
      <dsp:txXfrm>
        <a:off x="7963663" y="3196093"/>
        <a:ext cx="1300136" cy="814254"/>
      </dsp:txXfrm>
    </dsp:sp>
    <dsp:sp modelId="{281CABE7-AB37-4F44-A86E-393FF7C6C5CB}">
      <dsp:nvSpPr>
        <dsp:cNvPr id="0" name=""/>
        <dsp:cNvSpPr/>
      </dsp:nvSpPr>
      <dsp:spPr>
        <a:xfrm>
          <a:off x="3523810" y="452454"/>
          <a:ext cx="5154538" cy="5154538"/>
        </a:xfrm>
        <a:custGeom>
          <a:avLst/>
          <a:gdLst/>
          <a:ahLst/>
          <a:cxnLst/>
          <a:rect l="0" t="0" r="0" b="0"/>
          <a:pathLst>
            <a:path>
              <a:moveTo>
                <a:pt x="4852456" y="3787987"/>
              </a:moveTo>
              <a:arcTo wR="2577269" hR="2577269" stAng="1681154" swAng="835986"/>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7E2F905-009F-4BE0-B984-031A4EED5202}">
      <dsp:nvSpPr>
        <dsp:cNvPr id="0" name=""/>
        <dsp:cNvSpPr/>
      </dsp:nvSpPr>
      <dsp:spPr>
        <a:xfrm>
          <a:off x="6525198" y="4900587"/>
          <a:ext cx="1388234" cy="9023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Call API to Generate New Ruleset</a:t>
          </a:r>
        </a:p>
      </dsp:txBody>
      <dsp:txXfrm>
        <a:off x="6569247" y="4944636"/>
        <a:ext cx="1300136" cy="814254"/>
      </dsp:txXfrm>
    </dsp:sp>
    <dsp:sp modelId="{65D1393C-9DDA-40F2-B9FC-8B1CB0F5C800}">
      <dsp:nvSpPr>
        <dsp:cNvPr id="0" name=""/>
        <dsp:cNvSpPr/>
      </dsp:nvSpPr>
      <dsp:spPr>
        <a:xfrm>
          <a:off x="3523810" y="452454"/>
          <a:ext cx="5154538" cy="5154538"/>
        </a:xfrm>
        <a:custGeom>
          <a:avLst/>
          <a:gdLst/>
          <a:ahLst/>
          <a:cxnLst/>
          <a:rect l="0" t="0" r="0" b="0"/>
          <a:pathLst>
            <a:path>
              <a:moveTo>
                <a:pt x="2833255" y="5141793"/>
              </a:moveTo>
              <a:arcTo wR="2577269" hR="2577269" stAng="5057984" swAng="684033"/>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360FE00-2896-42A7-A4A6-6F21B0A327C2}">
      <dsp:nvSpPr>
        <dsp:cNvPr id="0" name=""/>
        <dsp:cNvSpPr/>
      </dsp:nvSpPr>
      <dsp:spPr>
        <a:xfrm>
          <a:off x="4288727" y="4900587"/>
          <a:ext cx="1388234" cy="9023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Replace Current Ruleset with New Ruleset</a:t>
          </a:r>
        </a:p>
      </dsp:txBody>
      <dsp:txXfrm>
        <a:off x="4332776" y="4944636"/>
        <a:ext cx="1300136" cy="814254"/>
      </dsp:txXfrm>
    </dsp:sp>
    <dsp:sp modelId="{6D74F472-2365-47E9-AC0C-6597DC7B2CAB}">
      <dsp:nvSpPr>
        <dsp:cNvPr id="0" name=""/>
        <dsp:cNvSpPr/>
      </dsp:nvSpPr>
      <dsp:spPr>
        <a:xfrm>
          <a:off x="3523810" y="452454"/>
          <a:ext cx="5154538" cy="5154538"/>
        </a:xfrm>
        <a:custGeom>
          <a:avLst/>
          <a:gdLst/>
          <a:ahLst/>
          <a:cxnLst/>
          <a:rect l="0" t="0" r="0" b="0"/>
          <a:pathLst>
            <a:path>
              <a:moveTo>
                <a:pt x="660550" y="4300204"/>
              </a:moveTo>
              <a:arcTo wR="2577269" hR="2577269" stAng="8282860" swAng="835986"/>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8A0C280-8C19-48C7-8026-D5DE32F0BF91}">
      <dsp:nvSpPr>
        <dsp:cNvPr id="0" name=""/>
        <dsp:cNvSpPr/>
      </dsp:nvSpPr>
      <dsp:spPr>
        <a:xfrm>
          <a:off x="2894311" y="3152044"/>
          <a:ext cx="1388234" cy="9023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Store New Ruleset in TXT File</a:t>
          </a:r>
        </a:p>
      </dsp:txBody>
      <dsp:txXfrm>
        <a:off x="2938360" y="3196093"/>
        <a:ext cx="1300136" cy="814254"/>
      </dsp:txXfrm>
    </dsp:sp>
    <dsp:sp modelId="{05E8F825-C484-4303-A475-7E309C8F7AD5}">
      <dsp:nvSpPr>
        <dsp:cNvPr id="0" name=""/>
        <dsp:cNvSpPr/>
      </dsp:nvSpPr>
      <dsp:spPr>
        <a:xfrm>
          <a:off x="3523810" y="452454"/>
          <a:ext cx="5154538" cy="5154538"/>
        </a:xfrm>
        <a:custGeom>
          <a:avLst/>
          <a:gdLst/>
          <a:ahLst/>
          <a:cxnLst/>
          <a:rect l="0" t="0" r="0" b="0"/>
          <a:pathLst>
            <a:path>
              <a:moveTo>
                <a:pt x="3742" y="2438420"/>
              </a:moveTo>
              <a:arcTo wR="2577269" hR="2577269" stAng="10985296" swAng="1064767"/>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19EE48-A115-49C8-93BE-4511156411B8}">
      <dsp:nvSpPr>
        <dsp:cNvPr id="0" name=""/>
        <dsp:cNvSpPr/>
      </dsp:nvSpPr>
      <dsp:spPr>
        <a:xfrm>
          <a:off x="3391972" y="971646"/>
          <a:ext cx="1388234" cy="9023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Run the Game with New Ruleset</a:t>
          </a:r>
          <a:endParaRPr lang="en-US" sz="1300" kern="1200">
            <a:latin typeface="Aptos Display" panose="02110004020202020204"/>
          </a:endParaRPr>
        </a:p>
      </dsp:txBody>
      <dsp:txXfrm>
        <a:off x="3436021" y="1015695"/>
        <a:ext cx="1300136" cy="814254"/>
      </dsp:txXfrm>
    </dsp:sp>
    <dsp:sp modelId="{C6E2D2A5-A248-4A29-8222-DC1B2D312938}">
      <dsp:nvSpPr>
        <dsp:cNvPr id="0" name=""/>
        <dsp:cNvSpPr/>
      </dsp:nvSpPr>
      <dsp:spPr>
        <a:xfrm>
          <a:off x="3523810" y="452454"/>
          <a:ext cx="5154538" cy="5154538"/>
        </a:xfrm>
        <a:custGeom>
          <a:avLst/>
          <a:gdLst/>
          <a:ahLst/>
          <a:cxnLst/>
          <a:rect l="0" t="0" r="0" b="0"/>
          <a:pathLst>
            <a:path>
              <a:moveTo>
                <a:pt x="1182800" y="409834"/>
              </a:moveTo>
              <a:arcTo wR="2577269" hR="2577269" stAng="14234633" swAng="772805"/>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CBDDF-221B-4FB2-A266-9ABB66D359FA}">
      <dsp:nvSpPr>
        <dsp:cNvPr id="0" name=""/>
        <dsp:cNvSpPr/>
      </dsp:nvSpPr>
      <dsp:spPr>
        <a:xfrm>
          <a:off x="0" y="12939"/>
          <a:ext cx="5458837" cy="589679"/>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0" kern="1200">
              <a:latin typeface="Aptos Display" panose="02110004020202020204"/>
            </a:rPr>
            <a:t>Main</a:t>
          </a:r>
          <a:r>
            <a:rPr lang="en-US" sz="2400" kern="1200">
              <a:latin typeface="Aptos Display" panose="02110004020202020204"/>
            </a:rPr>
            <a:t> Layers:</a:t>
          </a:r>
        </a:p>
      </dsp:txBody>
      <dsp:txXfrm>
        <a:off x="28786" y="41725"/>
        <a:ext cx="5401265" cy="532107"/>
      </dsp:txXfrm>
    </dsp:sp>
    <dsp:sp modelId="{34DADD3F-A0A2-496A-B632-66851DBF1398}">
      <dsp:nvSpPr>
        <dsp:cNvPr id="0" name=""/>
        <dsp:cNvSpPr/>
      </dsp:nvSpPr>
      <dsp:spPr>
        <a:xfrm>
          <a:off x="0" y="602619"/>
          <a:ext cx="5458837" cy="357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1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b="1" kern="1200"/>
            <a:t>Input Layer:</a:t>
          </a:r>
          <a:r>
            <a:rPr lang="en-US" sz="1900" kern="1200"/>
            <a:t> Game context features (distance, time-to-collision, heading error, etc.)</a:t>
          </a:r>
        </a:p>
        <a:p>
          <a:pPr marL="171450" lvl="1" indent="-171450" algn="l" defTabSz="844550">
            <a:lnSpc>
              <a:spcPct val="90000"/>
            </a:lnSpc>
            <a:spcBef>
              <a:spcPct val="0"/>
            </a:spcBef>
            <a:spcAft>
              <a:spcPct val="20000"/>
            </a:spcAft>
            <a:buChar char="•"/>
          </a:pPr>
          <a:r>
            <a:rPr lang="en-US" sz="1900" b="1" kern="1200"/>
            <a:t>Fuzzification Layer:</a:t>
          </a:r>
          <a:r>
            <a:rPr lang="en-US" sz="1900" kern="1200"/>
            <a:t> Applies Gaussian membership functions (learns μ, σ) → fuzzy degrees of membership.</a:t>
          </a:r>
        </a:p>
        <a:p>
          <a:pPr marL="171450" lvl="1" indent="-171450" algn="l" defTabSz="844550">
            <a:lnSpc>
              <a:spcPct val="90000"/>
            </a:lnSpc>
            <a:spcBef>
              <a:spcPct val="0"/>
            </a:spcBef>
            <a:spcAft>
              <a:spcPct val="20000"/>
            </a:spcAft>
            <a:buChar char="•"/>
          </a:pPr>
          <a:r>
            <a:rPr lang="en-US" sz="1900" b="1" kern="1200"/>
            <a:t>Rule Layer:</a:t>
          </a:r>
          <a:r>
            <a:rPr lang="en-US" sz="1900" kern="1200"/>
            <a:t> Combines fuzzy sets via product (AND) to compute rule firing strengths.</a:t>
          </a:r>
        </a:p>
        <a:p>
          <a:pPr marL="171450" lvl="1" indent="-171450" algn="l" defTabSz="844550">
            <a:lnSpc>
              <a:spcPct val="90000"/>
            </a:lnSpc>
            <a:spcBef>
              <a:spcPct val="0"/>
            </a:spcBef>
            <a:spcAft>
              <a:spcPct val="20000"/>
            </a:spcAft>
            <a:buChar char="•"/>
          </a:pPr>
          <a:r>
            <a:rPr lang="en-US" sz="1900" b="1" kern="1200"/>
            <a:t>Sugeno Layer:</a:t>
          </a:r>
          <a:r>
            <a:rPr lang="en-US" sz="1900" kern="1200"/>
            <a:t> Generates weighted sum of linear consequents (learns rule coefficients).</a:t>
          </a:r>
        </a:p>
        <a:p>
          <a:pPr marL="171450" lvl="1" indent="-171450" algn="l" defTabSz="844550">
            <a:lnSpc>
              <a:spcPct val="90000"/>
            </a:lnSpc>
            <a:spcBef>
              <a:spcPct val="0"/>
            </a:spcBef>
            <a:spcAft>
              <a:spcPct val="20000"/>
            </a:spcAft>
            <a:buChar char="•"/>
          </a:pPr>
          <a:r>
            <a:rPr lang="en-US" sz="1900" b="1" kern="1200"/>
            <a:t>Output Layer:</a:t>
          </a:r>
          <a:r>
            <a:rPr lang="en-US" sz="1900" kern="1200"/>
            <a:t> Aggregates all rule outputs into final crisp control signals — </a:t>
          </a:r>
          <a:r>
            <a:rPr lang="en-US" sz="1900" i="1" kern="1200"/>
            <a:t>thrust, turn_rate, fire, mine</a:t>
          </a:r>
          <a:r>
            <a:rPr lang="en-US" sz="1900" kern="1200"/>
            <a:t>.</a:t>
          </a:r>
        </a:p>
      </dsp:txBody>
      <dsp:txXfrm>
        <a:off x="0" y="602619"/>
        <a:ext cx="5458837" cy="3576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D7077-DEA8-4F12-A6D2-E0EBBDBFEFEA}">
      <dsp:nvSpPr>
        <dsp:cNvPr id="0" name=""/>
        <dsp:cNvSpPr/>
      </dsp:nvSpPr>
      <dsp:spPr>
        <a:xfrm>
          <a:off x="0" y="2175669"/>
          <a:ext cx="10515600" cy="0"/>
        </a:xfrm>
        <a:prstGeom prst="line">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693D12F3-2061-4025-B1E5-B2EC47FA993D}">
      <dsp:nvSpPr>
        <dsp:cNvPr id="0" name=""/>
        <dsp:cNvSpPr/>
      </dsp:nvSpPr>
      <dsp:spPr>
        <a:xfrm>
          <a:off x="292875" y="2336668"/>
          <a:ext cx="4283463"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Aptos Display" panose="02110004020202020204"/>
            </a:rPr>
            <a:t>M2</a:t>
          </a:r>
          <a:endParaRPr lang="en-US" sz="1400" kern="1200" dirty="0"/>
        </a:p>
      </dsp:txBody>
      <dsp:txXfrm>
        <a:off x="292875" y="2336668"/>
        <a:ext cx="4283463" cy="491701"/>
      </dsp:txXfrm>
    </dsp:sp>
    <dsp:sp modelId="{AF7223F0-5FA6-4456-A77F-2626F59AC70A}">
      <dsp:nvSpPr>
        <dsp:cNvPr id="0" name=""/>
        <dsp:cNvSpPr/>
      </dsp:nvSpPr>
      <dsp:spPr>
        <a:xfrm>
          <a:off x="821" y="398351"/>
          <a:ext cx="4867572" cy="950563"/>
        </a:xfrm>
        <a:prstGeom prst="roundRect">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Aptos Display" panose="02110004020202020204"/>
            </a:rPr>
            <a:t>LLM Integration</a:t>
          </a:r>
          <a:endParaRPr lang="en-US" sz="1200" kern="1200" dirty="0"/>
        </a:p>
        <a:p>
          <a:pPr marL="0" lvl="0" indent="0" algn="l" defTabSz="533400">
            <a:lnSpc>
              <a:spcPct val="90000"/>
            </a:lnSpc>
            <a:spcBef>
              <a:spcPct val="0"/>
            </a:spcBef>
            <a:spcAft>
              <a:spcPct val="35000"/>
            </a:spcAft>
            <a:buNone/>
          </a:pPr>
          <a:r>
            <a:rPr lang="en-US" sz="1200" b="0" kern="1200" dirty="0">
              <a:latin typeface="Aptos Display" panose="02110004020202020204"/>
            </a:rPr>
            <a:t>Network implementation</a:t>
          </a:r>
        </a:p>
        <a:p>
          <a:pPr marL="0" lvl="0" indent="0" algn="l" defTabSz="533400">
            <a:lnSpc>
              <a:spcPct val="90000"/>
            </a:lnSpc>
            <a:spcBef>
              <a:spcPct val="0"/>
            </a:spcBef>
            <a:spcAft>
              <a:spcPct val="35000"/>
            </a:spcAft>
            <a:buNone/>
          </a:pPr>
          <a:r>
            <a:rPr lang="en-US" sz="1200" kern="1200" dirty="0">
              <a:latin typeface="Aptos Display" panose="02110004020202020204"/>
            </a:rPr>
            <a:t>Scenario Design</a:t>
          </a:r>
          <a:endParaRPr lang="en-US" sz="1200" kern="1200" dirty="0"/>
        </a:p>
      </dsp:txBody>
      <dsp:txXfrm>
        <a:off x="47224" y="444754"/>
        <a:ext cx="4774766" cy="857757"/>
      </dsp:txXfrm>
    </dsp:sp>
    <dsp:sp modelId="{972608E7-DB32-4192-9260-E8FB9D598321}">
      <dsp:nvSpPr>
        <dsp:cNvPr id="0" name=""/>
        <dsp:cNvSpPr/>
      </dsp:nvSpPr>
      <dsp:spPr>
        <a:xfrm>
          <a:off x="2434607" y="1348914"/>
          <a:ext cx="0" cy="826754"/>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1336B56-A767-43CA-B7F5-C5FC49B05CF5}">
      <dsp:nvSpPr>
        <dsp:cNvPr id="0" name=""/>
        <dsp:cNvSpPr/>
      </dsp:nvSpPr>
      <dsp:spPr>
        <a:xfrm>
          <a:off x="3116068" y="1522968"/>
          <a:ext cx="4283463"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dirty="0">
              <a:latin typeface="Aptos Display" panose="02110004020202020204"/>
            </a:rPr>
            <a:t>M3</a:t>
          </a:r>
          <a:endParaRPr lang="en-US" sz="1400" b="1" kern="1200" dirty="0"/>
        </a:p>
      </dsp:txBody>
      <dsp:txXfrm>
        <a:off x="3116068" y="1522968"/>
        <a:ext cx="4283463" cy="491701"/>
      </dsp:txXfrm>
    </dsp:sp>
    <dsp:sp modelId="{3F2CC60F-3DC4-44F8-9E94-72586F954973}">
      <dsp:nvSpPr>
        <dsp:cNvPr id="0" name=""/>
        <dsp:cNvSpPr/>
      </dsp:nvSpPr>
      <dsp:spPr>
        <a:xfrm>
          <a:off x="2401972" y="2143033"/>
          <a:ext cx="65270" cy="65270"/>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BCD42B-5385-474D-A11D-924E2EA7B655}">
      <dsp:nvSpPr>
        <dsp:cNvPr id="0" name=""/>
        <dsp:cNvSpPr/>
      </dsp:nvSpPr>
      <dsp:spPr>
        <a:xfrm>
          <a:off x="2824013" y="3002423"/>
          <a:ext cx="4867572" cy="741903"/>
        </a:xfrm>
        <a:prstGeom prst="roundRect">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Aptos Display" panose="02110004020202020204"/>
            </a:rPr>
            <a:t>Implement Actor-Critic Reinforcement Learning Method</a:t>
          </a:r>
          <a:endParaRPr lang="en-US" sz="1200" b="0" kern="1200" dirty="0"/>
        </a:p>
        <a:p>
          <a:pPr marL="0" lvl="0" indent="0" algn="l" defTabSz="533400">
            <a:lnSpc>
              <a:spcPct val="90000"/>
            </a:lnSpc>
            <a:spcBef>
              <a:spcPct val="0"/>
            </a:spcBef>
            <a:spcAft>
              <a:spcPct val="35000"/>
            </a:spcAft>
            <a:buNone/>
          </a:pPr>
          <a:r>
            <a:rPr lang="en-US" sz="1200" b="0" kern="1200" dirty="0">
              <a:latin typeface="Aptos Display" panose="02110004020202020204"/>
            </a:rPr>
            <a:t>Optimizing network architecture, tuning and  training</a:t>
          </a:r>
        </a:p>
      </dsp:txBody>
      <dsp:txXfrm>
        <a:off x="2860230" y="3038640"/>
        <a:ext cx="4795138" cy="669469"/>
      </dsp:txXfrm>
    </dsp:sp>
    <dsp:sp modelId="{C701F94C-3CA4-4338-8299-DE7B975848A4}">
      <dsp:nvSpPr>
        <dsp:cNvPr id="0" name=""/>
        <dsp:cNvSpPr/>
      </dsp:nvSpPr>
      <dsp:spPr>
        <a:xfrm>
          <a:off x="5257800" y="2175668"/>
          <a:ext cx="0" cy="826754"/>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14D314F-2166-4EEA-86B9-52E51065B6AE}">
      <dsp:nvSpPr>
        <dsp:cNvPr id="0" name=""/>
        <dsp:cNvSpPr/>
      </dsp:nvSpPr>
      <dsp:spPr>
        <a:xfrm>
          <a:off x="5939260" y="2336668"/>
          <a:ext cx="4283463"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dirty="0">
              <a:latin typeface="Aptos Display" panose="02110004020202020204"/>
            </a:rPr>
            <a:t>Next Semester</a:t>
          </a:r>
        </a:p>
      </dsp:txBody>
      <dsp:txXfrm>
        <a:off x="5939260" y="2336668"/>
        <a:ext cx="4283463" cy="491701"/>
      </dsp:txXfrm>
    </dsp:sp>
    <dsp:sp modelId="{4B5AEAF4-CFB0-4545-B38B-E98C9CD23375}">
      <dsp:nvSpPr>
        <dsp:cNvPr id="0" name=""/>
        <dsp:cNvSpPr/>
      </dsp:nvSpPr>
      <dsp:spPr>
        <a:xfrm>
          <a:off x="5225164" y="2143033"/>
          <a:ext cx="65270" cy="65270"/>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5F463-109F-4BDE-AD38-D15650F2A359}">
      <dsp:nvSpPr>
        <dsp:cNvPr id="0" name=""/>
        <dsp:cNvSpPr/>
      </dsp:nvSpPr>
      <dsp:spPr>
        <a:xfrm>
          <a:off x="5647205" y="607011"/>
          <a:ext cx="4867572" cy="741903"/>
        </a:xfrm>
        <a:prstGeom prst="roundRect">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Aptos Display" panose="02110004020202020204"/>
            </a:rPr>
            <a:t>Train the Agents and Compare performance amongst each agent</a:t>
          </a:r>
        </a:p>
      </dsp:txBody>
      <dsp:txXfrm>
        <a:off x="5683422" y="643228"/>
        <a:ext cx="4795138" cy="669469"/>
      </dsp:txXfrm>
    </dsp:sp>
    <dsp:sp modelId="{A3BD2F8B-618E-4B9F-8A47-A2C6E4703351}">
      <dsp:nvSpPr>
        <dsp:cNvPr id="0" name=""/>
        <dsp:cNvSpPr/>
      </dsp:nvSpPr>
      <dsp:spPr>
        <a:xfrm>
          <a:off x="8080992" y="1348914"/>
          <a:ext cx="0" cy="826754"/>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436B931-5B44-496A-B5EE-9D123C7CA5F6}">
      <dsp:nvSpPr>
        <dsp:cNvPr id="0" name=""/>
        <dsp:cNvSpPr/>
      </dsp:nvSpPr>
      <dsp:spPr>
        <a:xfrm>
          <a:off x="8048357" y="2143033"/>
          <a:ext cx="65270" cy="65270"/>
        </a:xfrm>
        <a:prstGeom prst="ellips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A1DD-91DA-9D5D-E0A8-CBA130E0F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36F1E8-8AB7-ED14-2F33-4C02957E0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645538-61A6-629A-BDAD-D6667828C907}"/>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5" name="Footer Placeholder 4">
            <a:extLst>
              <a:ext uri="{FF2B5EF4-FFF2-40B4-BE49-F238E27FC236}">
                <a16:creationId xmlns:a16="http://schemas.microsoft.com/office/drawing/2014/main" id="{C29BC46D-C0B2-FE8D-23B3-DF62415C1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BFC7B-1282-2129-82E3-F174A59DDF7A}"/>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2633880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76D1-4086-9EB5-2E38-E6757AA1D4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6DA031-CC2E-0E40-F75F-E6427C1081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DF05C-EDCF-82F0-20BE-FA444A3B1F0C}"/>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5" name="Footer Placeholder 4">
            <a:extLst>
              <a:ext uri="{FF2B5EF4-FFF2-40B4-BE49-F238E27FC236}">
                <a16:creationId xmlns:a16="http://schemas.microsoft.com/office/drawing/2014/main" id="{AC55E59E-5C90-501B-45E1-DE95A40A8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78EB5-47FF-AD08-48B2-577ACEBB48A7}"/>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258022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6B40C-01B4-6BBF-70FB-EFE69C6B5C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0946E0-B198-45B4-8BE7-9FCB0732EB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33C5E-AA48-0496-018F-CC264FA2956B}"/>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5" name="Footer Placeholder 4">
            <a:extLst>
              <a:ext uri="{FF2B5EF4-FFF2-40B4-BE49-F238E27FC236}">
                <a16:creationId xmlns:a16="http://schemas.microsoft.com/office/drawing/2014/main" id="{29ABC4A3-B9B5-B5AC-A76A-E324B9BDC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43A9C-5439-7EB6-7CAF-1B38D06F0D43}"/>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48985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214-AEB0-7DDD-780E-941B4566B1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84A18B-5E4A-5511-F2A0-709600E2E7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D11BF-0B6D-AB39-8947-6265B900CB2E}"/>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5" name="Footer Placeholder 4">
            <a:extLst>
              <a:ext uri="{FF2B5EF4-FFF2-40B4-BE49-F238E27FC236}">
                <a16:creationId xmlns:a16="http://schemas.microsoft.com/office/drawing/2014/main" id="{0894E6A3-6915-B2E0-552D-2A21E3902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9ED54E-29BF-AA71-07B3-4D5C77C01383}"/>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168212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6B0C-F1CD-6589-CDB6-572C33EB78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4C47D8-49AD-7F38-1A4B-A545E1D0F5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65170C-BA3F-90C5-CC0F-759B854D30E5}"/>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5" name="Footer Placeholder 4">
            <a:extLst>
              <a:ext uri="{FF2B5EF4-FFF2-40B4-BE49-F238E27FC236}">
                <a16:creationId xmlns:a16="http://schemas.microsoft.com/office/drawing/2014/main" id="{EC2A0619-17E8-6428-717E-A78ABB142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16465-CA70-B2AE-4B6A-E1CE41248995}"/>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3227780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D1E81-5A64-570F-80EB-B7239F7CB2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75B4E4-66F9-1C8F-2CB9-5635BA47DA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403F74-8A0A-C90F-9D47-F71EE61C82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BF5295-ACF5-B071-5331-07CA8A57F855}"/>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6" name="Footer Placeholder 5">
            <a:extLst>
              <a:ext uri="{FF2B5EF4-FFF2-40B4-BE49-F238E27FC236}">
                <a16:creationId xmlns:a16="http://schemas.microsoft.com/office/drawing/2014/main" id="{DA3C46C2-E591-3509-1605-A98418BA6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628B6-A8AD-96FA-A26F-48E705570A59}"/>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2159331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B373-1EA9-3D10-6718-1ACA7BF4F9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7C11CF-A924-6F56-4FAD-CBDB185EC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19EB88-42F5-CE15-F212-2F822803FB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619857-EDAD-6ED9-FFB1-493DA76885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135005-75C9-89EF-43FA-0B26F6E8BD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AFDFB-FFC1-D563-09B3-05B0CE7D3343}"/>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8" name="Footer Placeholder 7">
            <a:extLst>
              <a:ext uri="{FF2B5EF4-FFF2-40B4-BE49-F238E27FC236}">
                <a16:creationId xmlns:a16="http://schemas.microsoft.com/office/drawing/2014/main" id="{743D18BC-9950-3583-AB88-59C8540FB3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4A5EC-1E14-54CE-4122-873A1842F20D}"/>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2751315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8094-37F9-296C-7C25-124276EBD3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C6AE9A-6BDC-D270-8EA2-594B5F88D42A}"/>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4" name="Footer Placeholder 3">
            <a:extLst>
              <a:ext uri="{FF2B5EF4-FFF2-40B4-BE49-F238E27FC236}">
                <a16:creationId xmlns:a16="http://schemas.microsoft.com/office/drawing/2014/main" id="{F39BCC06-9D09-1B93-0055-E47180A627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5C7D09-6D19-C998-E63E-EEC4362C94F3}"/>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127409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FBF8C5-AA82-8C63-4AA4-AEED072E5B19}"/>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3" name="Footer Placeholder 2">
            <a:extLst>
              <a:ext uri="{FF2B5EF4-FFF2-40B4-BE49-F238E27FC236}">
                <a16:creationId xmlns:a16="http://schemas.microsoft.com/office/drawing/2014/main" id="{0DFB8CF6-F1B5-F5E1-971F-6654AB9A1A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3A1504-BB35-F782-6EC0-B7E2B982B960}"/>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764774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C77B-F6FD-324E-2711-964373FD5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76180E-24A6-7F33-9881-C7570D45EA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70F55A-A858-CB92-BA05-AA6327B57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1527F-4280-AD6F-50B1-5770F09ED325}"/>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6" name="Footer Placeholder 5">
            <a:extLst>
              <a:ext uri="{FF2B5EF4-FFF2-40B4-BE49-F238E27FC236}">
                <a16:creationId xmlns:a16="http://schemas.microsoft.com/office/drawing/2014/main" id="{0D38BBFA-2EC8-6313-698B-40E8A5BCF5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02EA4-AC7A-5FF3-F9C9-286C54E4645D}"/>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367692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6125-5579-B96C-7B0F-FE2EFE038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DA18ED-73D1-29F9-0B50-130611426E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269884-DC5C-DABE-A0B8-56DB3BF80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133F8D-12DC-0EE9-F024-419CD9149F1E}"/>
              </a:ext>
            </a:extLst>
          </p:cNvPr>
          <p:cNvSpPr>
            <a:spLocks noGrp="1"/>
          </p:cNvSpPr>
          <p:nvPr>
            <p:ph type="dt" sz="half" idx="10"/>
          </p:nvPr>
        </p:nvSpPr>
        <p:spPr/>
        <p:txBody>
          <a:bodyPr/>
          <a:lstStyle/>
          <a:p>
            <a:fld id="{EA71A7DD-DB20-467F-8F1B-9F2168405937}" type="datetimeFigureOut">
              <a:rPr lang="en-US" smtClean="0"/>
              <a:t>11/13/2025</a:t>
            </a:fld>
            <a:endParaRPr lang="en-US"/>
          </a:p>
        </p:txBody>
      </p:sp>
      <p:sp>
        <p:nvSpPr>
          <p:cNvPr id="6" name="Footer Placeholder 5">
            <a:extLst>
              <a:ext uri="{FF2B5EF4-FFF2-40B4-BE49-F238E27FC236}">
                <a16:creationId xmlns:a16="http://schemas.microsoft.com/office/drawing/2014/main" id="{2D30C3AB-36FC-3EF8-61BE-95302A670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F1D504-7152-3C0A-D3EC-2699FE918966}"/>
              </a:ext>
            </a:extLst>
          </p:cNvPr>
          <p:cNvSpPr>
            <a:spLocks noGrp="1"/>
          </p:cNvSpPr>
          <p:nvPr>
            <p:ph type="sldNum" sz="quarter" idx="12"/>
          </p:nvPr>
        </p:nvSpPr>
        <p:spPr/>
        <p:txBody>
          <a:bodyPr/>
          <a:lstStyle/>
          <a:p>
            <a:fld id="{46FBD24F-318B-49C4-96F3-93ADDF335394}" type="slidenum">
              <a:rPr lang="en-US" smtClean="0"/>
              <a:t>‹#›</a:t>
            </a:fld>
            <a:endParaRPr lang="en-US"/>
          </a:p>
        </p:txBody>
      </p:sp>
    </p:spTree>
    <p:extLst>
      <p:ext uri="{BB962C8B-B14F-4D97-AF65-F5344CB8AC3E}">
        <p14:creationId xmlns:p14="http://schemas.microsoft.com/office/powerpoint/2010/main" val="366757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2CFF44-ADD9-3A76-7E73-887A8E1DA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F57AD5-CF3A-05B7-914D-42B4A540DF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9799A-A528-22EB-C6A1-A1FD78791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71A7DD-DB20-467F-8F1B-9F2168405937}" type="datetimeFigureOut">
              <a:rPr lang="en-US" smtClean="0"/>
              <a:t>11/13/2025</a:t>
            </a:fld>
            <a:endParaRPr lang="en-US"/>
          </a:p>
        </p:txBody>
      </p:sp>
      <p:sp>
        <p:nvSpPr>
          <p:cNvPr id="5" name="Footer Placeholder 4">
            <a:extLst>
              <a:ext uri="{FF2B5EF4-FFF2-40B4-BE49-F238E27FC236}">
                <a16:creationId xmlns:a16="http://schemas.microsoft.com/office/drawing/2014/main" id="{65D946DA-109A-EB7C-17C9-B36AD7BCE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F640A7-AC30-BFCB-09AF-89EAB39DF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FBD24F-318B-49C4-96F3-93ADDF335394}" type="slidenum">
              <a:rPr lang="en-US" smtClean="0"/>
              <a:t>‹#›</a:t>
            </a:fld>
            <a:endParaRPr lang="en-US"/>
          </a:p>
        </p:txBody>
      </p:sp>
    </p:spTree>
    <p:extLst>
      <p:ext uri="{BB962C8B-B14F-4D97-AF65-F5344CB8AC3E}">
        <p14:creationId xmlns:p14="http://schemas.microsoft.com/office/powerpoint/2010/main" val="382810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hyperlink" Target="https://www.linkedin.com/pulse/what-i-learned-from-bloombergs-experience-building-own-chanen-phd" TargetMode="External"/><Relationship Id="rId2" Type="http://schemas.openxmlformats.org/officeDocument/2006/relationships/hyperlink" Target="https://www.coursera.org/specializations/reinforcement-learning" TargetMode="External"/><Relationship Id="rId1" Type="http://schemas.openxmlformats.org/officeDocument/2006/relationships/slideLayout" Target="../slideLayouts/slideLayout2.xml"/><Relationship Id="rId4" Type="http://schemas.openxmlformats.org/officeDocument/2006/relationships/hyperlink" Target="https://xfuzzycomp.github.io/XF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9110CDA-8233-2E4D-685A-550FA2B486D1}"/>
              </a:ext>
            </a:extLst>
          </p:cNvPr>
          <p:cNvSpPr>
            <a:spLocks noGrp="1"/>
          </p:cNvSpPr>
          <p:nvPr>
            <p:ph type="ctrTitle"/>
          </p:nvPr>
        </p:nvSpPr>
        <p:spPr>
          <a:xfrm>
            <a:off x="4853988" y="320041"/>
            <a:ext cx="6707084" cy="3892668"/>
          </a:xfrm>
        </p:spPr>
        <p:txBody>
          <a:bodyPr>
            <a:normAutofit/>
          </a:bodyPr>
          <a:lstStyle/>
          <a:p>
            <a:pPr algn="l"/>
            <a:r>
              <a:rPr lang="en-US" sz="6600"/>
              <a:t>Explainable Fuzzy Logic – towards XFC</a:t>
            </a:r>
          </a:p>
        </p:txBody>
      </p:sp>
      <p:sp>
        <p:nvSpPr>
          <p:cNvPr id="3" name="Subtitle 2">
            <a:extLst>
              <a:ext uri="{FF2B5EF4-FFF2-40B4-BE49-F238E27FC236}">
                <a16:creationId xmlns:a16="http://schemas.microsoft.com/office/drawing/2014/main" id="{8F2EA212-52CB-A9E2-F343-7DAC5888F8DA}"/>
              </a:ext>
            </a:extLst>
          </p:cNvPr>
          <p:cNvSpPr>
            <a:spLocks noGrp="1"/>
          </p:cNvSpPr>
          <p:nvPr>
            <p:ph type="subTitle" idx="1"/>
          </p:nvPr>
        </p:nvSpPr>
        <p:spPr>
          <a:xfrm>
            <a:off x="4853699" y="4631161"/>
            <a:ext cx="6707366" cy="1569486"/>
          </a:xfrm>
        </p:spPr>
        <p:txBody>
          <a:bodyPr vert="horz" lIns="91440" tIns="45720" rIns="91440" bIns="45720" rtlCol="0">
            <a:normAutofit/>
          </a:bodyPr>
          <a:lstStyle/>
          <a:p>
            <a:pPr algn="l"/>
            <a:r>
              <a:rPr lang="en-US"/>
              <a:t>CSP-300</a:t>
            </a:r>
          </a:p>
          <a:p>
            <a:pPr algn="l"/>
            <a:r>
              <a:rPr lang="en-US" err="1"/>
              <a:t>AirHeads</a:t>
            </a:r>
            <a:endParaRPr lang="en-US"/>
          </a:p>
          <a:p>
            <a:pPr algn="l"/>
            <a:r>
              <a:rPr lang="en-US"/>
              <a:t>Justin Ortega	Kyle Nguyen	Andrew Jeske </a:t>
            </a:r>
          </a:p>
          <a:p>
            <a:pPr algn="l"/>
            <a:endParaRPr lang="en-US"/>
          </a:p>
        </p:txBody>
      </p:sp>
      <p:pic>
        <p:nvPicPr>
          <p:cNvPr id="2" name="Picture 1" descr="2+ Hundred Fuzzy Logic Icon Royalty-Free Images, Stock Photos &amp; Pictures |  Shutterstock">
            <a:extLst>
              <a:ext uri="{FF2B5EF4-FFF2-40B4-BE49-F238E27FC236}">
                <a16:creationId xmlns:a16="http://schemas.microsoft.com/office/drawing/2014/main" id="{F4DDF33C-4018-7885-A2D5-A1AD7C21ACF2}"/>
              </a:ext>
            </a:extLst>
          </p:cNvPr>
          <p:cNvPicPr>
            <a:picLocks noChangeAspect="1"/>
          </p:cNvPicPr>
          <p:nvPr/>
        </p:nvPicPr>
        <p:blipFill>
          <a:blip r:embed="rId2"/>
          <a:srcRect b="14048"/>
          <a:stretch>
            <a:fillRect/>
          </a:stretch>
        </p:blipFill>
        <p:spPr>
          <a:xfrm>
            <a:off x="320040" y="1378224"/>
            <a:ext cx="4087368" cy="3783417"/>
          </a:xfrm>
          <a:prstGeom prst="rect">
            <a:avLst/>
          </a:prstGeom>
        </p:spPr>
      </p:pic>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763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F91D8D-D617-EED5-FF4C-C9361CD41D41}"/>
              </a:ext>
            </a:extLst>
          </p:cNvPr>
          <p:cNvSpPr>
            <a:spLocks noGrp="1"/>
          </p:cNvSpPr>
          <p:nvPr>
            <p:ph type="ctrTitle"/>
          </p:nvPr>
        </p:nvSpPr>
        <p:spPr>
          <a:xfrm>
            <a:off x="4162567" y="818984"/>
            <a:ext cx="6714699" cy="3178689"/>
          </a:xfrm>
        </p:spPr>
        <p:txBody>
          <a:bodyPr>
            <a:normAutofit/>
          </a:bodyPr>
          <a:lstStyle/>
          <a:p>
            <a:pPr algn="l"/>
            <a:r>
              <a:rPr lang="en-US" sz="4800" b="1">
                <a:solidFill>
                  <a:srgbClr val="FFFFFF"/>
                </a:solidFill>
              </a:rPr>
              <a:t>Hybrid fuzzy controller with a trainable neuro-fuzzy model</a:t>
            </a:r>
            <a:endParaRPr lang="en-US" sz="4800">
              <a:solidFill>
                <a:srgbClr val="FFFFFF"/>
              </a:solidFill>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74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2C8E5-8428-F55A-A1C3-26FF93128852}"/>
              </a:ext>
            </a:extLst>
          </p:cNvPr>
          <p:cNvSpPr>
            <a:spLocks noGrp="1"/>
          </p:cNvSpPr>
          <p:nvPr>
            <p:ph type="title"/>
          </p:nvPr>
        </p:nvSpPr>
        <p:spPr/>
        <p:txBody>
          <a:bodyPr/>
          <a:lstStyle/>
          <a:p>
            <a:r>
              <a:rPr lang="en-US"/>
              <a:t>Overall Pipeline</a:t>
            </a:r>
          </a:p>
        </p:txBody>
      </p:sp>
      <p:sp>
        <p:nvSpPr>
          <p:cNvPr id="3" name="Content Placeholder 2">
            <a:extLst>
              <a:ext uri="{FF2B5EF4-FFF2-40B4-BE49-F238E27FC236}">
                <a16:creationId xmlns:a16="http://schemas.microsoft.com/office/drawing/2014/main" id="{B884E511-05F4-29D8-A9C7-ED77E54C7ECE}"/>
              </a:ext>
            </a:extLst>
          </p:cNvPr>
          <p:cNvSpPr>
            <a:spLocks noGrp="1"/>
          </p:cNvSpPr>
          <p:nvPr>
            <p:ph idx="1"/>
          </p:nvPr>
        </p:nvSpPr>
        <p:spPr/>
        <p:txBody>
          <a:bodyPr vert="horz" lIns="91440" tIns="45720" rIns="91440" bIns="45720" rtlCol="0" anchor="t">
            <a:normAutofit/>
          </a:bodyPr>
          <a:lstStyle/>
          <a:p>
            <a:r>
              <a:rPr lang="en-US"/>
              <a:t>Play the game with a good handwritten controller → collect and log data(features + actions). </a:t>
            </a:r>
          </a:p>
          <a:p>
            <a:r>
              <a:rPr lang="en-US">
                <a:ea typeface="+mn-lt"/>
                <a:cs typeface="+mn-lt"/>
              </a:rPr>
              <a:t>Train a </a:t>
            </a:r>
            <a:r>
              <a:rPr lang="en-US" err="1">
                <a:ea typeface="+mn-lt"/>
                <a:cs typeface="+mn-lt"/>
              </a:rPr>
              <a:t>Sugeno</a:t>
            </a:r>
            <a:r>
              <a:rPr lang="en-US">
                <a:ea typeface="+mn-lt"/>
                <a:cs typeface="+mn-lt"/>
              </a:rPr>
              <a:t> neuro-fuzzy network on that CSV.</a:t>
            </a:r>
          </a:p>
          <a:p>
            <a:r>
              <a:rPr lang="en-US"/>
              <a:t>Load the trained model in the runtime controller and let it output actions.</a:t>
            </a:r>
          </a:p>
          <a:p>
            <a:endParaRPr lang="en-US"/>
          </a:p>
          <a:p>
            <a:endParaRPr lang="en-US"/>
          </a:p>
          <a:p>
            <a:endParaRPr lang="en-US"/>
          </a:p>
          <a:p>
            <a:endParaRPr lang="en-US"/>
          </a:p>
        </p:txBody>
      </p:sp>
    </p:spTree>
    <p:extLst>
      <p:ext uri="{BB962C8B-B14F-4D97-AF65-F5344CB8AC3E}">
        <p14:creationId xmlns:p14="http://schemas.microsoft.com/office/powerpoint/2010/main" val="385568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ADC1B-4E7D-A059-DDAE-BA8AB2F15FAA}"/>
              </a:ext>
            </a:extLst>
          </p:cNvPr>
          <p:cNvSpPr>
            <a:spLocks noGrp="1"/>
          </p:cNvSpPr>
          <p:nvPr>
            <p:ph type="title"/>
          </p:nvPr>
        </p:nvSpPr>
        <p:spPr>
          <a:xfrm>
            <a:off x="1136396" y="457201"/>
            <a:ext cx="5814240" cy="1556870"/>
          </a:xfrm>
        </p:spPr>
        <p:txBody>
          <a:bodyPr vert="horz" lIns="91440" tIns="45720" rIns="91440" bIns="45720" rtlCol="0" anchor="b">
            <a:normAutofit/>
          </a:bodyPr>
          <a:lstStyle/>
          <a:p>
            <a:r>
              <a:rPr lang="en-US" sz="4000"/>
              <a:t>Data Logging</a:t>
            </a:r>
          </a:p>
        </p:txBody>
      </p:sp>
      <p:sp>
        <p:nvSpPr>
          <p:cNvPr id="7" name="TextBox 6">
            <a:extLst>
              <a:ext uri="{FF2B5EF4-FFF2-40B4-BE49-F238E27FC236}">
                <a16:creationId xmlns:a16="http://schemas.microsoft.com/office/drawing/2014/main" id="{CFD5EEE5-D54D-5C84-F4A9-94B5DDB80563}"/>
              </a:ext>
            </a:extLst>
          </p:cNvPr>
          <p:cNvSpPr txBox="1"/>
          <p:nvPr/>
        </p:nvSpPr>
        <p:spPr>
          <a:xfrm>
            <a:off x="682621" y="2118643"/>
            <a:ext cx="4726892" cy="346115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b="1"/>
              <a:t>What one timestep looks at (the ‘inputs’):</a:t>
            </a:r>
            <a:endParaRPr lang="en-US"/>
          </a:p>
          <a:p>
            <a:pPr marL="285750" indent="-228600">
              <a:lnSpc>
                <a:spcPct val="90000"/>
              </a:lnSpc>
              <a:spcAft>
                <a:spcPts val="600"/>
              </a:spcAft>
              <a:buFont typeface="Arial" panose="020B0604020202020204" pitchFamily="34" charset="0"/>
              <a:buChar char="•"/>
            </a:pPr>
            <a:r>
              <a:rPr lang="en-US"/>
              <a:t>distance to closest asteroid</a:t>
            </a:r>
          </a:p>
          <a:p>
            <a:pPr marL="285750" indent="-228600">
              <a:lnSpc>
                <a:spcPct val="90000"/>
              </a:lnSpc>
              <a:spcAft>
                <a:spcPts val="600"/>
              </a:spcAft>
              <a:buFont typeface="Arial" panose="020B0604020202020204" pitchFamily="34" charset="0"/>
              <a:buChar char="•"/>
            </a:pPr>
            <a:r>
              <a:rPr lang="en-US"/>
              <a:t>time-to-collision (</a:t>
            </a:r>
            <a:r>
              <a:rPr lang="en-US" err="1"/>
              <a:t>ttc</a:t>
            </a:r>
            <a:r>
              <a:rPr lang="en-US"/>
              <a:t>)</a:t>
            </a:r>
          </a:p>
          <a:p>
            <a:pPr marL="285750" indent="-228600">
              <a:lnSpc>
                <a:spcPct val="90000"/>
              </a:lnSpc>
              <a:spcAft>
                <a:spcPts val="600"/>
              </a:spcAft>
              <a:buFont typeface="Arial" panose="020B0604020202020204" pitchFamily="34" charset="0"/>
              <a:buChar char="•"/>
            </a:pPr>
            <a:r>
              <a:rPr lang="en-US"/>
              <a:t>heading error (how off from pointing at the threat)</a:t>
            </a:r>
          </a:p>
          <a:p>
            <a:pPr marL="285750" indent="-228600">
              <a:lnSpc>
                <a:spcPct val="90000"/>
              </a:lnSpc>
              <a:spcAft>
                <a:spcPts val="600"/>
              </a:spcAft>
              <a:buFont typeface="Arial" panose="020B0604020202020204" pitchFamily="34" charset="0"/>
              <a:buChar char="•"/>
            </a:pPr>
            <a:r>
              <a:rPr lang="en-US"/>
              <a:t>approach speed</a:t>
            </a:r>
          </a:p>
          <a:p>
            <a:pPr marL="285750" indent="-228600">
              <a:lnSpc>
                <a:spcPct val="90000"/>
              </a:lnSpc>
              <a:spcAft>
                <a:spcPts val="600"/>
              </a:spcAft>
              <a:buFont typeface="Arial" panose="020B0604020202020204" pitchFamily="34" charset="0"/>
              <a:buChar char="•"/>
            </a:pPr>
            <a:r>
              <a:rPr lang="en-US"/>
              <a:t>ammo, mines</a:t>
            </a:r>
          </a:p>
          <a:p>
            <a:pPr marL="285750" indent="-228600">
              <a:lnSpc>
                <a:spcPct val="90000"/>
              </a:lnSpc>
              <a:spcAft>
                <a:spcPts val="600"/>
              </a:spcAft>
              <a:buFont typeface="Arial" panose="020B0604020202020204" pitchFamily="34" charset="0"/>
              <a:buChar char="•"/>
            </a:pPr>
            <a:r>
              <a:rPr lang="en-US"/>
              <a:t>threat density (how crowded)</a:t>
            </a:r>
          </a:p>
          <a:p>
            <a:pPr marL="285750" indent="-228600">
              <a:lnSpc>
                <a:spcPct val="90000"/>
              </a:lnSpc>
              <a:spcAft>
                <a:spcPts val="600"/>
              </a:spcAft>
              <a:buFont typeface="Arial" panose="020B0604020202020204" pitchFamily="34" charset="0"/>
              <a:buChar char="•"/>
            </a:pPr>
            <a:r>
              <a:rPr lang="en-US"/>
              <a:t>threat angle</a:t>
            </a:r>
          </a:p>
        </p:txBody>
      </p:sp>
      <p:pic>
        <p:nvPicPr>
          <p:cNvPr id="6" name="Picture 5" descr="A black background with numbers and letters&#10;&#10;AI-generated content may be incorrect.">
            <a:extLst>
              <a:ext uri="{FF2B5EF4-FFF2-40B4-BE49-F238E27FC236}">
                <a16:creationId xmlns:a16="http://schemas.microsoft.com/office/drawing/2014/main" id="{8E8A4AFA-F6CF-0B6A-0A41-A8F1F1D94D50}"/>
              </a:ext>
            </a:extLst>
          </p:cNvPr>
          <p:cNvPicPr>
            <a:picLocks noChangeAspect="1"/>
          </p:cNvPicPr>
          <p:nvPr/>
        </p:nvPicPr>
        <p:blipFill>
          <a:blip r:embed="rId2"/>
          <a:stretch>
            <a:fillRect/>
          </a:stretch>
        </p:blipFill>
        <p:spPr>
          <a:xfrm>
            <a:off x="5633496" y="2183255"/>
            <a:ext cx="5754857" cy="705235"/>
          </a:xfrm>
          <a:prstGeom prst="rect">
            <a:avLst/>
          </a:prstGeom>
        </p:spPr>
      </p:pic>
      <p:pic>
        <p:nvPicPr>
          <p:cNvPr id="4" name="Content Placeholder 3" descr="A screenshot of a computer program&#10;&#10;AI-generated content may be incorrect.">
            <a:extLst>
              <a:ext uri="{FF2B5EF4-FFF2-40B4-BE49-F238E27FC236}">
                <a16:creationId xmlns:a16="http://schemas.microsoft.com/office/drawing/2014/main" id="{FE5A7869-B6DA-7A2D-F2B8-61EBA247B659}"/>
              </a:ext>
            </a:extLst>
          </p:cNvPr>
          <p:cNvPicPr>
            <a:picLocks noGrp="1" noChangeAspect="1"/>
          </p:cNvPicPr>
          <p:nvPr>
            <p:ph idx="1"/>
          </p:nvPr>
        </p:nvPicPr>
        <p:blipFill>
          <a:blip r:embed="rId3"/>
          <a:stretch>
            <a:fillRect/>
          </a:stretch>
        </p:blipFill>
        <p:spPr>
          <a:xfrm>
            <a:off x="5636264" y="3117761"/>
            <a:ext cx="5750576" cy="730244"/>
          </a:xfrm>
          <a:prstGeom prst="rect">
            <a:avLst/>
          </a:prstGeom>
        </p:spPr>
      </p:pic>
      <p:sp>
        <p:nvSpPr>
          <p:cNvPr id="34" name="Rectangle 33">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371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8D9BE63-DD37-4610-6BE8-3473B5B87A19}"/>
              </a:ext>
            </a:extLst>
          </p:cNvPr>
          <p:cNvSpPr>
            <a:spLocks noGrp="1"/>
          </p:cNvSpPr>
          <p:nvPr>
            <p:ph type="title"/>
          </p:nvPr>
        </p:nvSpPr>
        <p:spPr>
          <a:xfrm>
            <a:off x="5894962" y="479493"/>
            <a:ext cx="5458838" cy="1325563"/>
          </a:xfrm>
        </p:spPr>
        <p:txBody>
          <a:bodyPr>
            <a:normAutofit/>
          </a:bodyPr>
          <a:lstStyle/>
          <a:p>
            <a:r>
              <a:rPr lang="en-US" dirty="0"/>
              <a:t>Network Architecture (</a:t>
            </a:r>
            <a:r>
              <a:rPr lang="en-US" dirty="0" err="1"/>
              <a:t>Sugeno</a:t>
            </a:r>
            <a:r>
              <a:rPr lang="en-US" dirty="0"/>
              <a:t> / Neuro-Fuzzy)</a:t>
            </a:r>
          </a:p>
        </p:txBody>
      </p:sp>
      <p:sp>
        <p:nvSpPr>
          <p:cNvPr id="19" name="Freeform: Shape 1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ln>
            <a:solidFill>
              <a:schemeClr val="bg1"/>
            </a:solid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graphicFrame>
        <p:nvGraphicFramePr>
          <p:cNvPr id="21" name="Content Placeholder 2">
            <a:extLst>
              <a:ext uri="{FF2B5EF4-FFF2-40B4-BE49-F238E27FC236}">
                <a16:creationId xmlns:a16="http://schemas.microsoft.com/office/drawing/2014/main" id="{1ADBD0C0-A681-1A2E-3707-ED3B4F23DD72}"/>
              </a:ext>
            </a:extLst>
          </p:cNvPr>
          <p:cNvGraphicFramePr>
            <a:graphicFrameLocks noGrp="1"/>
          </p:cNvGraphicFramePr>
          <p:nvPr>
            <p:ph idx="1"/>
            <p:extLst>
              <p:ext uri="{D42A27DB-BD31-4B8C-83A1-F6EECF244321}">
                <p14:modId xmlns:p14="http://schemas.microsoft.com/office/powerpoint/2010/main" val="3138051122"/>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screenshot of a computer screen&#10;&#10;AI-generated content may be incorrect.">
            <a:extLst>
              <a:ext uri="{FF2B5EF4-FFF2-40B4-BE49-F238E27FC236}">
                <a16:creationId xmlns:a16="http://schemas.microsoft.com/office/drawing/2014/main" id="{5E420084-AADE-426A-F58C-0EF4A4974C93}"/>
              </a:ext>
            </a:extLst>
          </p:cNvPr>
          <p:cNvPicPr>
            <a:picLocks noChangeAspect="1"/>
          </p:cNvPicPr>
          <p:nvPr/>
        </p:nvPicPr>
        <p:blipFill>
          <a:blip r:embed="rId7"/>
          <a:stretch>
            <a:fillRect/>
          </a:stretch>
        </p:blipFill>
        <p:spPr>
          <a:xfrm>
            <a:off x="1435747" y="419159"/>
            <a:ext cx="2471913" cy="5267089"/>
          </a:xfrm>
          <a:prstGeom prst="rect">
            <a:avLst/>
          </a:prstGeom>
        </p:spPr>
      </p:pic>
    </p:spTree>
    <p:extLst>
      <p:ext uri="{BB962C8B-B14F-4D97-AF65-F5344CB8AC3E}">
        <p14:creationId xmlns:p14="http://schemas.microsoft.com/office/powerpoint/2010/main" val="651900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CE4D6-89AD-8BCB-E557-CE32D48B8071}"/>
              </a:ext>
            </a:extLst>
          </p:cNvPr>
          <p:cNvSpPr>
            <a:spLocks noGrp="1"/>
          </p:cNvSpPr>
          <p:nvPr>
            <p:ph type="title"/>
          </p:nvPr>
        </p:nvSpPr>
        <p:spPr>
          <a:xfrm>
            <a:off x="793662" y="386930"/>
            <a:ext cx="10066122" cy="1298448"/>
          </a:xfrm>
        </p:spPr>
        <p:txBody>
          <a:bodyPr anchor="b">
            <a:normAutofit/>
          </a:bodyPr>
          <a:lstStyle/>
          <a:p>
            <a:r>
              <a:rPr lang="en-US" sz="4800">
                <a:ea typeface="+mj-lt"/>
                <a:cs typeface="+mj-lt"/>
              </a:rPr>
              <a:t>Training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F93848-758E-08D4-5786-CE29E49793DB}"/>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1300" b="1">
                <a:ea typeface="+mn-lt"/>
                <a:cs typeface="+mn-lt"/>
              </a:rPr>
              <a:t>Collect data:</a:t>
            </a:r>
            <a:r>
              <a:rPr lang="en-US" sz="1300">
                <a:ea typeface="+mn-lt"/>
                <a:cs typeface="+mn-lt"/>
              </a:rPr>
              <a:t> </a:t>
            </a:r>
          </a:p>
          <a:p>
            <a:pPr lvl="1">
              <a:buFont typeface="Courier New" panose="020B0604020202020204" pitchFamily="34" charset="0"/>
              <a:buChar char="o"/>
            </a:pPr>
            <a:r>
              <a:rPr lang="en-US" sz="1300">
                <a:ea typeface="+mn-lt"/>
                <a:cs typeface="+mn-lt"/>
              </a:rPr>
              <a:t>Run game with handwritten/hybrid controller → log </a:t>
            </a:r>
            <a:r>
              <a:rPr lang="en-US" sz="1300">
                <a:latin typeface="Consolas"/>
              </a:rPr>
              <a:t>(inputs, actions)</a:t>
            </a:r>
            <a:r>
              <a:rPr lang="en-US" sz="1300">
                <a:ea typeface="+mn-lt"/>
                <a:cs typeface="+mn-lt"/>
              </a:rPr>
              <a:t> to CSV.</a:t>
            </a:r>
            <a:endParaRPr lang="en-US" sz="1300"/>
          </a:p>
          <a:p>
            <a:r>
              <a:rPr lang="en-US" sz="1300" b="1">
                <a:ea typeface="+mn-lt"/>
                <a:cs typeface="+mn-lt"/>
              </a:rPr>
              <a:t>Build model:</a:t>
            </a:r>
            <a:r>
              <a:rPr lang="en-US" sz="1300">
                <a:ea typeface="+mn-lt"/>
                <a:cs typeface="+mn-lt"/>
              </a:rPr>
              <a:t> </a:t>
            </a:r>
          </a:p>
          <a:p>
            <a:pPr lvl="1">
              <a:buFont typeface="Courier New" panose="020B0604020202020204" pitchFamily="34" charset="0"/>
              <a:buChar char="o"/>
            </a:pPr>
            <a:r>
              <a:rPr lang="en-US" sz="1300">
                <a:ea typeface="+mn-lt"/>
                <a:cs typeface="+mn-lt"/>
              </a:rPr>
              <a:t>Sugeno / neuro-fuzzy network (Gaussians → rules → Sugeno).</a:t>
            </a:r>
            <a:endParaRPr lang="en-US" sz="1300"/>
          </a:p>
          <a:p>
            <a:r>
              <a:rPr lang="en-US" sz="1300" b="1">
                <a:ea typeface="+mn-lt"/>
                <a:cs typeface="+mn-lt"/>
              </a:rPr>
              <a:t>Supervised learning:</a:t>
            </a:r>
            <a:r>
              <a:rPr lang="en-US" sz="1300">
                <a:ea typeface="+mn-lt"/>
                <a:cs typeface="+mn-lt"/>
              </a:rPr>
              <a:t> </a:t>
            </a:r>
          </a:p>
          <a:p>
            <a:pPr lvl="1">
              <a:buFont typeface="Courier New" panose="020B0604020202020204" pitchFamily="34" charset="0"/>
              <a:buChar char="o"/>
            </a:pPr>
            <a:r>
              <a:rPr lang="en-US" sz="1300">
                <a:ea typeface="+mn-lt"/>
                <a:cs typeface="+mn-lt"/>
              </a:rPr>
              <a:t>Feed inputs from CSV, predict actions.</a:t>
            </a:r>
            <a:endParaRPr lang="en-US" sz="1300"/>
          </a:p>
          <a:p>
            <a:r>
              <a:rPr lang="en-US" sz="1300" b="1">
                <a:ea typeface="+mn-lt"/>
                <a:cs typeface="+mn-lt"/>
              </a:rPr>
              <a:t>Compute loss:</a:t>
            </a:r>
            <a:r>
              <a:rPr lang="en-US" sz="1300">
                <a:ea typeface="+mn-lt"/>
                <a:cs typeface="+mn-lt"/>
              </a:rPr>
              <a:t> </a:t>
            </a:r>
          </a:p>
          <a:p>
            <a:pPr lvl="1">
              <a:buFont typeface="Courier New" panose="020B0604020202020204" pitchFamily="34" charset="0"/>
              <a:buChar char="o"/>
            </a:pPr>
            <a:r>
              <a:rPr lang="en-US" sz="1300">
                <a:ea typeface="+mn-lt"/>
                <a:cs typeface="+mn-lt"/>
              </a:rPr>
              <a:t>MSE between model output and teacher action.</a:t>
            </a:r>
            <a:endParaRPr lang="en-US" sz="1300"/>
          </a:p>
          <a:p>
            <a:r>
              <a:rPr lang="en-US" sz="1300" b="1">
                <a:ea typeface="+mn-lt"/>
                <a:cs typeface="+mn-lt"/>
              </a:rPr>
              <a:t>Backprop + optimizer:</a:t>
            </a:r>
            <a:r>
              <a:rPr lang="en-US" sz="1300">
                <a:ea typeface="+mn-lt"/>
                <a:cs typeface="+mn-lt"/>
              </a:rPr>
              <a:t> </a:t>
            </a:r>
          </a:p>
          <a:p>
            <a:pPr lvl="1">
              <a:buFont typeface="Courier New" panose="020B0604020202020204" pitchFamily="34" charset="0"/>
              <a:buChar char="o"/>
            </a:pPr>
            <a:r>
              <a:rPr lang="en-US" sz="1300">
                <a:ea typeface="+mn-lt"/>
                <a:cs typeface="+mn-lt"/>
              </a:rPr>
              <a:t>Update MF centers/sigmas and rule consequents.</a:t>
            </a:r>
            <a:endParaRPr lang="en-US" sz="1300"/>
          </a:p>
          <a:p>
            <a:r>
              <a:rPr lang="en-US" sz="1300" b="1">
                <a:ea typeface="+mn-lt"/>
                <a:cs typeface="+mn-lt"/>
              </a:rPr>
              <a:t>Save bundle:</a:t>
            </a:r>
            <a:r>
              <a:rPr lang="en-US" sz="1300">
                <a:ea typeface="+mn-lt"/>
                <a:cs typeface="+mn-lt"/>
              </a:rPr>
              <a:t> </a:t>
            </a:r>
          </a:p>
          <a:p>
            <a:pPr lvl="1">
              <a:buFont typeface="Courier New" panose="020B0604020202020204" pitchFamily="34" charset="0"/>
              <a:buChar char="o"/>
            </a:pPr>
            <a:r>
              <a:rPr lang="en-US" sz="1300">
                <a:ea typeface="+mn-lt"/>
                <a:cs typeface="+mn-lt"/>
              </a:rPr>
              <a:t>Export trained model + feature order for inference.</a:t>
            </a:r>
            <a:endParaRPr lang="en-US" sz="1300"/>
          </a:p>
          <a:p>
            <a:endParaRPr lang="en-US" sz="1300"/>
          </a:p>
        </p:txBody>
      </p:sp>
      <p:pic>
        <p:nvPicPr>
          <p:cNvPr id="4" name="Picture 3" descr="A computer screen with white text&#10;&#10;AI-generated content may be incorrect.">
            <a:extLst>
              <a:ext uri="{FF2B5EF4-FFF2-40B4-BE49-F238E27FC236}">
                <a16:creationId xmlns:a16="http://schemas.microsoft.com/office/drawing/2014/main" id="{A2C9D87F-8209-3144-CC76-CADA3A7E8563}"/>
              </a:ext>
            </a:extLst>
          </p:cNvPr>
          <p:cNvPicPr>
            <a:picLocks noChangeAspect="1"/>
          </p:cNvPicPr>
          <p:nvPr/>
        </p:nvPicPr>
        <p:blipFill>
          <a:blip r:embed="rId2"/>
          <a:stretch>
            <a:fillRect/>
          </a:stretch>
        </p:blipFill>
        <p:spPr>
          <a:xfrm>
            <a:off x="5688926" y="3547531"/>
            <a:ext cx="5372883" cy="1527760"/>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290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1B5AAE-BC36-8383-B270-3C5A3CD78A8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3B3EF-5B8D-4F06-6B17-3A0B57206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B9C33E-015B-4021-E025-5884BDC5DE13}"/>
              </a:ext>
            </a:extLst>
          </p:cNvPr>
          <p:cNvSpPr>
            <a:spLocks noGrp="1"/>
          </p:cNvSpPr>
          <p:nvPr>
            <p:ph type="title"/>
          </p:nvPr>
        </p:nvSpPr>
        <p:spPr>
          <a:xfrm>
            <a:off x="793662" y="386930"/>
            <a:ext cx="10066122" cy="1298448"/>
          </a:xfrm>
        </p:spPr>
        <p:txBody>
          <a:bodyPr anchor="b">
            <a:normAutofit fontScale="90000"/>
          </a:bodyPr>
          <a:lstStyle/>
          <a:p>
            <a:pPr algn="r"/>
            <a:r>
              <a:rPr lang="en-US" sz="4000">
                <a:solidFill>
                  <a:srgbClr val="FFFFFF"/>
                </a:solidFill>
                <a:ea typeface="+mj-lt"/>
                <a:cs typeface="+mj-lt"/>
              </a:rPr>
              <a:t>Inference</a:t>
            </a:r>
            <a:endParaRPr lang="en-US" sz="4000">
              <a:ea typeface="+mj-lt"/>
              <a:cs typeface="+mj-lt"/>
            </a:endParaRPr>
          </a:p>
          <a:p>
            <a:r>
              <a:rPr lang="en-US" sz="4800">
                <a:ea typeface="+mj-lt"/>
                <a:cs typeface="+mj-lt"/>
              </a:rPr>
              <a:t>Inference</a:t>
            </a:r>
          </a:p>
        </p:txBody>
      </p:sp>
      <p:sp>
        <p:nvSpPr>
          <p:cNvPr id="11" name="Rectangle 10">
            <a:extLst>
              <a:ext uri="{FF2B5EF4-FFF2-40B4-BE49-F238E27FC236}">
                <a16:creationId xmlns:a16="http://schemas.microsoft.com/office/drawing/2014/main" id="{33B4C772-B4CA-597F-279E-3950976A9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37C0EB6-C402-5C84-5C81-040F4500A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F88226-26A3-6A14-18F9-53FBAEC247C5}"/>
              </a:ext>
            </a:extLst>
          </p:cNvPr>
          <p:cNvSpPr>
            <a:spLocks noGrp="1"/>
          </p:cNvSpPr>
          <p:nvPr>
            <p:ph idx="1"/>
          </p:nvPr>
        </p:nvSpPr>
        <p:spPr>
          <a:xfrm>
            <a:off x="426772" y="2590102"/>
            <a:ext cx="4530898" cy="3639450"/>
          </a:xfrm>
        </p:spPr>
        <p:txBody>
          <a:bodyPr vert="horz" lIns="91440" tIns="45720" rIns="91440" bIns="45720" rtlCol="0" anchor="ctr">
            <a:normAutofit fontScale="92500"/>
          </a:bodyPr>
          <a:lstStyle/>
          <a:p>
            <a:r>
              <a:rPr lang="en-US" sz="1400" b="1">
                <a:ea typeface="+mn-lt"/>
                <a:cs typeface="+mn-lt"/>
              </a:rPr>
              <a:t>Load trained model:</a:t>
            </a:r>
            <a:endParaRPr lang="en-US" sz="1400">
              <a:ea typeface="+mn-lt"/>
              <a:cs typeface="+mn-lt"/>
            </a:endParaRPr>
          </a:p>
          <a:p>
            <a:pPr lvl="1">
              <a:buFont typeface="Courier New,monospace" panose="020B0604020202020204" pitchFamily="34" charset="0"/>
              <a:buChar char="o"/>
            </a:pPr>
            <a:r>
              <a:rPr lang="en-US" sz="1400">
                <a:ea typeface="+mn-lt"/>
                <a:cs typeface="+mn-lt"/>
              </a:rPr>
              <a:t>Load saved bundle so it </a:t>
            </a:r>
            <a:r>
              <a:rPr lang="en-US" sz="1400" err="1">
                <a:ea typeface="+mn-lt"/>
                <a:cs typeface="+mn-lt"/>
              </a:rPr>
              <a:t>knowsthe</a:t>
            </a:r>
            <a:r>
              <a:rPr lang="en-US" sz="1400">
                <a:ea typeface="+mn-lt"/>
                <a:cs typeface="+mn-lt"/>
              </a:rPr>
              <a:t> weights + feature order.</a:t>
            </a:r>
          </a:p>
          <a:p>
            <a:pPr>
              <a:buFont typeface="Courier New,monospace" panose="020B0604020202020204" pitchFamily="34" charset="0"/>
              <a:buChar char="o"/>
            </a:pPr>
            <a:r>
              <a:rPr lang="en-US" sz="1400" b="1">
                <a:ea typeface="+mn-lt"/>
                <a:cs typeface="+mn-lt"/>
              </a:rPr>
              <a:t>Rebuild </a:t>
            </a:r>
            <a:r>
              <a:rPr lang="en-US" sz="1400" b="1">
                <a:latin typeface="Aptos"/>
              </a:rPr>
              <a:t>context each frame</a:t>
            </a:r>
            <a:r>
              <a:rPr lang="en-US" sz="1400" b="1">
                <a:ea typeface="+mn-lt"/>
                <a:cs typeface="+mn-lt"/>
              </a:rPr>
              <a:t>:</a:t>
            </a:r>
            <a:endParaRPr lang="en-US" sz="1400">
              <a:ea typeface="+mn-lt"/>
              <a:cs typeface="+mn-lt"/>
            </a:endParaRPr>
          </a:p>
          <a:p>
            <a:pPr lvl="1">
              <a:buFont typeface="Courier New,monospace" panose="020B0604020202020204" pitchFamily="34" charset="0"/>
              <a:buChar char="o"/>
            </a:pPr>
            <a:r>
              <a:rPr lang="en-US" sz="1400">
                <a:ea typeface="+mn-lt"/>
                <a:cs typeface="+mn-lt"/>
              </a:rPr>
              <a:t>Read current game state →compute same features as </a:t>
            </a:r>
            <a:r>
              <a:rPr lang="en-US" sz="1400" err="1">
                <a:ea typeface="+mn-lt"/>
                <a:cs typeface="+mn-lt"/>
              </a:rPr>
              <a:t>intraining</a:t>
            </a:r>
            <a:r>
              <a:rPr lang="en-US" sz="1400">
                <a:ea typeface="+mn-lt"/>
                <a:cs typeface="+mn-lt"/>
              </a:rPr>
              <a:t> </a:t>
            </a:r>
            <a:r>
              <a:rPr lang="en-US" sz="1400">
                <a:latin typeface="Aptos"/>
              </a:rPr>
              <a:t>(</a:t>
            </a:r>
            <a:r>
              <a:rPr lang="en-US" sz="1400" err="1">
                <a:ea typeface="+mn-lt"/>
                <a:cs typeface="+mn-lt"/>
              </a:rPr>
              <a:t>dist</a:t>
            </a:r>
            <a:r>
              <a:rPr lang="en-US" sz="1400">
                <a:ea typeface="+mn-lt"/>
                <a:cs typeface="+mn-lt"/>
              </a:rPr>
              <a:t>, TTC, </a:t>
            </a:r>
            <a:r>
              <a:rPr lang="en-US" sz="1400" err="1">
                <a:ea typeface="+mn-lt"/>
                <a:cs typeface="+mn-lt"/>
              </a:rPr>
              <a:t>headingerror</a:t>
            </a:r>
            <a:r>
              <a:rPr lang="en-US" sz="1400">
                <a:latin typeface="Aptos"/>
              </a:rPr>
              <a:t>, </a:t>
            </a:r>
            <a:r>
              <a:rPr lang="en-US" sz="1400">
                <a:ea typeface="+mn-lt"/>
                <a:cs typeface="+mn-lt"/>
              </a:rPr>
              <a:t>rel. speed, …).</a:t>
            </a:r>
            <a:endParaRPr lang="en-US" sz="1400"/>
          </a:p>
          <a:p>
            <a:pPr>
              <a:buFont typeface="Courier New,monospace" panose="020B0604020202020204" pitchFamily="34" charset="0"/>
              <a:buChar char="o"/>
            </a:pPr>
            <a:r>
              <a:rPr lang="en-US" sz="1400" b="1">
                <a:ea typeface="+mn-lt"/>
                <a:cs typeface="+mn-lt"/>
              </a:rPr>
              <a:t>Forward pass:</a:t>
            </a:r>
            <a:endParaRPr lang="en-US" sz="1400">
              <a:ea typeface="+mn-lt"/>
              <a:cs typeface="+mn-lt"/>
            </a:endParaRPr>
          </a:p>
          <a:p>
            <a:pPr lvl="1">
              <a:buFont typeface="Courier New,monospace" panose="020B0604020202020204" pitchFamily="34" charset="0"/>
              <a:buChar char="o"/>
            </a:pPr>
            <a:r>
              <a:rPr lang="en-US" sz="1400">
                <a:ea typeface="+mn-lt"/>
                <a:cs typeface="+mn-lt"/>
              </a:rPr>
              <a:t>Feed features → neuro-</a:t>
            </a:r>
            <a:r>
              <a:rPr lang="en-US" sz="1400" err="1">
                <a:ea typeface="+mn-lt"/>
                <a:cs typeface="+mn-lt"/>
              </a:rPr>
              <a:t>fuzzymodel</a:t>
            </a:r>
            <a:r>
              <a:rPr lang="en-US" sz="1400">
                <a:ea typeface="+mn-lt"/>
                <a:cs typeface="+mn-lt"/>
              </a:rPr>
              <a:t> → get actions (</a:t>
            </a:r>
            <a:r>
              <a:rPr lang="en-US" sz="1400" err="1">
                <a:ea typeface="+mn-lt"/>
                <a:cs typeface="+mn-lt"/>
              </a:rPr>
              <a:t>thrust,turn_rate</a:t>
            </a:r>
            <a:r>
              <a:rPr lang="en-US" sz="1400">
                <a:ea typeface="+mn-lt"/>
                <a:cs typeface="+mn-lt"/>
              </a:rPr>
              <a:t>, fire/mine).</a:t>
            </a:r>
            <a:endParaRPr lang="en-US" sz="1400"/>
          </a:p>
          <a:p>
            <a:pPr>
              <a:buFont typeface="Courier New,monospace" panose="020B0604020202020204" pitchFamily="34" charset="0"/>
              <a:buChar char="o"/>
            </a:pPr>
            <a:r>
              <a:rPr lang="en-US" sz="1400" b="1">
                <a:ea typeface="+mn-lt"/>
                <a:cs typeface="+mn-lt"/>
              </a:rPr>
              <a:t>Post-process:</a:t>
            </a:r>
            <a:endParaRPr lang="en-US" sz="1400">
              <a:ea typeface="+mn-lt"/>
              <a:cs typeface="+mn-lt"/>
            </a:endParaRPr>
          </a:p>
          <a:p>
            <a:pPr lvl="1">
              <a:buFont typeface="Courier New,monospace" panose="020B0604020202020204" pitchFamily="34" charset="0"/>
              <a:buChar char="o"/>
            </a:pPr>
            <a:r>
              <a:rPr lang="en-US" sz="1400">
                <a:ea typeface="+mn-lt"/>
                <a:cs typeface="+mn-lt"/>
              </a:rPr>
              <a:t>Clamp/normalize actions </a:t>
            </a:r>
            <a:r>
              <a:rPr lang="en-US" sz="1400" err="1">
                <a:ea typeface="+mn-lt"/>
                <a:cs typeface="+mn-lt"/>
              </a:rPr>
              <a:t>toship</a:t>
            </a:r>
            <a:r>
              <a:rPr lang="en-US" sz="1400">
                <a:ea typeface="+mn-lt"/>
                <a:cs typeface="+mn-lt"/>
              </a:rPr>
              <a:t> limits so the game </a:t>
            </a:r>
            <a:r>
              <a:rPr lang="en-US" sz="1400" err="1">
                <a:ea typeface="+mn-lt"/>
                <a:cs typeface="+mn-lt"/>
              </a:rPr>
              <a:t>acceptsthem</a:t>
            </a:r>
            <a:r>
              <a:rPr lang="en-US" sz="1400">
                <a:ea typeface="+mn-lt"/>
                <a:cs typeface="+mn-lt"/>
              </a:rPr>
              <a:t>.</a:t>
            </a:r>
            <a:endParaRPr lang="en-US" sz="1400"/>
          </a:p>
          <a:p>
            <a:pPr>
              <a:buFont typeface="Courier New,monospace" panose="020B0604020202020204" pitchFamily="34" charset="0"/>
              <a:buChar char="o"/>
            </a:pPr>
            <a:r>
              <a:rPr lang="en-US" sz="1400" b="1">
                <a:ea typeface="+mn-lt"/>
                <a:cs typeface="+mn-lt"/>
              </a:rPr>
              <a:t>Log outputs:</a:t>
            </a:r>
            <a:endParaRPr lang="en-US" sz="1400">
              <a:ea typeface="+mn-lt"/>
              <a:cs typeface="+mn-lt"/>
            </a:endParaRPr>
          </a:p>
          <a:p>
            <a:pPr lvl="1">
              <a:buFont typeface="Courier New,monospace" panose="020B0604020202020204" pitchFamily="34" charset="0"/>
              <a:buChar char="o"/>
            </a:pPr>
            <a:r>
              <a:rPr lang="en-US" sz="1400">
                <a:ea typeface="+mn-lt"/>
                <a:cs typeface="+mn-lt"/>
              </a:rPr>
              <a:t>Write model actions to CSV </a:t>
            </a:r>
            <a:r>
              <a:rPr lang="en-US" sz="1400" err="1">
                <a:ea typeface="+mn-lt"/>
                <a:cs typeface="+mn-lt"/>
              </a:rPr>
              <a:t>fordebugging</a:t>
            </a:r>
            <a:r>
              <a:rPr lang="en-US" sz="1400">
                <a:ea typeface="+mn-lt"/>
                <a:cs typeface="+mn-lt"/>
              </a:rPr>
              <a:t> / comparison.</a:t>
            </a:r>
            <a:endParaRPr lang="en-US" sz="1400"/>
          </a:p>
          <a:p>
            <a:pPr>
              <a:buFont typeface="Courier New,monospace" panose="020B0604020202020204" pitchFamily="34" charset="0"/>
              <a:buChar char="o"/>
            </a:pPr>
            <a:endParaRPr lang="en-US" sz="1400">
              <a:ea typeface="+mn-lt"/>
              <a:cs typeface="+mn-lt"/>
            </a:endParaRPr>
          </a:p>
          <a:p>
            <a:endParaRPr lang="en-US" sz="1300"/>
          </a:p>
          <a:p>
            <a:endParaRPr lang="en-US" sz="1300"/>
          </a:p>
        </p:txBody>
      </p:sp>
      <p:sp>
        <p:nvSpPr>
          <p:cNvPr id="15" name="Rectangle 14">
            <a:extLst>
              <a:ext uri="{FF2B5EF4-FFF2-40B4-BE49-F238E27FC236}">
                <a16:creationId xmlns:a16="http://schemas.microsoft.com/office/drawing/2014/main" id="{BCADC46D-BA6E-260C-F2A4-AD2B892DB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A250D2FC-94BE-E1AA-0BF9-569A0968EE41}"/>
              </a:ext>
            </a:extLst>
          </p:cNvPr>
          <p:cNvPicPr>
            <a:picLocks noChangeAspect="1"/>
          </p:cNvPicPr>
          <p:nvPr/>
        </p:nvPicPr>
        <p:blipFill>
          <a:blip r:embed="rId2"/>
          <a:stretch>
            <a:fillRect/>
          </a:stretch>
        </p:blipFill>
        <p:spPr>
          <a:xfrm>
            <a:off x="7676445" y="2200981"/>
            <a:ext cx="3461927" cy="212678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14796587-A5DC-3B6B-17A7-C9DE12E0A811}"/>
              </a:ext>
            </a:extLst>
          </p:cNvPr>
          <p:cNvPicPr>
            <a:picLocks noChangeAspect="1"/>
          </p:cNvPicPr>
          <p:nvPr/>
        </p:nvPicPr>
        <p:blipFill>
          <a:blip r:embed="rId3"/>
          <a:stretch>
            <a:fillRect/>
          </a:stretch>
        </p:blipFill>
        <p:spPr>
          <a:xfrm>
            <a:off x="6418205" y="4409368"/>
            <a:ext cx="3461928" cy="2131485"/>
          </a:xfrm>
          <a:prstGeom prst="rect">
            <a:avLst/>
          </a:prstGeom>
        </p:spPr>
      </p:pic>
    </p:spTree>
    <p:extLst>
      <p:ext uri="{BB962C8B-B14F-4D97-AF65-F5344CB8AC3E}">
        <p14:creationId xmlns:p14="http://schemas.microsoft.com/office/powerpoint/2010/main" val="1695400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396B6-7C9C-91A9-7A6F-9F83328731A2}"/>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Scenarios</a:t>
            </a:r>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 List">
            <a:extLst>
              <a:ext uri="{FF2B5EF4-FFF2-40B4-BE49-F238E27FC236}">
                <a16:creationId xmlns:a16="http://schemas.microsoft.com/office/drawing/2014/main" id="{1E8F0486-C156-A703-B53C-13B8049170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3287596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88F290-1D8C-181B-F2FB-B3BC38C12389}"/>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Stock Scenario</a:t>
            </a:r>
          </a:p>
        </p:txBody>
      </p:sp>
      <p:pic>
        <p:nvPicPr>
          <p:cNvPr id="17" name="Content Placeholder 16" descr="A screenshot of a video game&#10;&#10;AI-generated content may be incorrect.">
            <a:extLst>
              <a:ext uri="{FF2B5EF4-FFF2-40B4-BE49-F238E27FC236}">
                <a16:creationId xmlns:a16="http://schemas.microsoft.com/office/drawing/2014/main" id="{047EDDD4-1077-ED5F-3DC7-AE9299AA4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4778" y="557189"/>
            <a:ext cx="8222444" cy="4629236"/>
          </a:xfrm>
          <a:prstGeom prst="rect">
            <a:avLst/>
          </a:prstGeom>
        </p:spPr>
      </p:pic>
    </p:spTree>
    <p:extLst>
      <p:ext uri="{BB962C8B-B14F-4D97-AF65-F5344CB8AC3E}">
        <p14:creationId xmlns:p14="http://schemas.microsoft.com/office/powerpoint/2010/main" val="2422191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8988E-9517-8DB3-1D9F-CE460581AF6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Vertical Wall</a:t>
            </a:r>
          </a:p>
        </p:txBody>
      </p:sp>
      <p:pic>
        <p:nvPicPr>
          <p:cNvPr id="4" name="Content Placeholder 3" descr="A screen shot of a game&#10;&#10;AI-generated content may be incorrect.">
            <a:extLst>
              <a:ext uri="{FF2B5EF4-FFF2-40B4-BE49-F238E27FC236}">
                <a16:creationId xmlns:a16="http://schemas.microsoft.com/office/drawing/2014/main" id="{93C7E13B-0418-E8B1-390A-3042D9E0015E}"/>
              </a:ext>
            </a:extLst>
          </p:cNvPr>
          <p:cNvPicPr>
            <a:picLocks noGrp="1" noChangeAspect="1"/>
          </p:cNvPicPr>
          <p:nvPr>
            <p:ph idx="1"/>
          </p:nvPr>
        </p:nvPicPr>
        <p:blipFill>
          <a:blip r:embed="rId2"/>
          <a:stretch>
            <a:fillRect/>
          </a:stretch>
        </p:blipFill>
        <p:spPr>
          <a:xfrm>
            <a:off x="4777316" y="1519068"/>
            <a:ext cx="6780700" cy="3817534"/>
          </a:xfrm>
          <a:prstGeom prst="rect">
            <a:avLst/>
          </a:prstGeom>
        </p:spPr>
      </p:pic>
    </p:spTree>
    <p:extLst>
      <p:ext uri="{BB962C8B-B14F-4D97-AF65-F5344CB8AC3E}">
        <p14:creationId xmlns:p14="http://schemas.microsoft.com/office/powerpoint/2010/main" val="18256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3E66C-E4EF-FFE4-2162-BC9045E5BAF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Asteroid Rain</a:t>
            </a:r>
          </a:p>
        </p:txBody>
      </p:sp>
      <p:pic>
        <p:nvPicPr>
          <p:cNvPr id="5" name="Picture 4" descr="A screenshot of a game&#10;&#10;AI-generated content may be incorrect.">
            <a:extLst>
              <a:ext uri="{FF2B5EF4-FFF2-40B4-BE49-F238E27FC236}">
                <a16:creationId xmlns:a16="http://schemas.microsoft.com/office/drawing/2014/main" id="{41157972-7CA0-C0DA-68E9-E2485F6FF91D}"/>
              </a:ext>
            </a:extLst>
          </p:cNvPr>
          <p:cNvPicPr>
            <a:picLocks noChangeAspect="1"/>
          </p:cNvPicPr>
          <p:nvPr/>
        </p:nvPicPr>
        <p:blipFill>
          <a:blip r:embed="rId2"/>
          <a:stretch>
            <a:fillRect/>
          </a:stretch>
        </p:blipFill>
        <p:spPr>
          <a:xfrm>
            <a:off x="2142039" y="1966293"/>
            <a:ext cx="7907921" cy="4452160"/>
          </a:xfrm>
          <a:prstGeom prst="rect">
            <a:avLst/>
          </a:prstGeom>
        </p:spPr>
      </p:pic>
    </p:spTree>
    <p:extLst>
      <p:ext uri="{BB962C8B-B14F-4D97-AF65-F5344CB8AC3E}">
        <p14:creationId xmlns:p14="http://schemas.microsoft.com/office/powerpoint/2010/main" val="97384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5D2C4-4101-3852-EF5B-565BF0E1ADC5}"/>
              </a:ext>
            </a:extLst>
          </p:cNvPr>
          <p:cNvSpPr>
            <a:spLocks noGrp="1"/>
          </p:cNvSpPr>
          <p:nvPr>
            <p:ph type="title"/>
          </p:nvPr>
        </p:nvSpPr>
        <p:spPr>
          <a:xfrm>
            <a:off x="1043631" y="809898"/>
            <a:ext cx="9942716" cy="1554480"/>
          </a:xfrm>
        </p:spPr>
        <p:txBody>
          <a:bodyPr anchor="ctr">
            <a:normAutofit/>
          </a:bodyPr>
          <a:lstStyle/>
          <a:p>
            <a:r>
              <a:rPr lang="en-US" sz="4800"/>
              <a:t>Agenda</a:t>
            </a:r>
          </a:p>
        </p:txBody>
      </p:sp>
      <p:sp>
        <p:nvSpPr>
          <p:cNvPr id="3" name="Content Placeholder 2">
            <a:extLst>
              <a:ext uri="{FF2B5EF4-FFF2-40B4-BE49-F238E27FC236}">
                <a16:creationId xmlns:a16="http://schemas.microsoft.com/office/drawing/2014/main" id="{C1F9CABE-B000-0D5A-A8C2-EBC32A6B348F}"/>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dirty="0"/>
              <a:t>Recap</a:t>
            </a:r>
          </a:p>
          <a:p>
            <a:r>
              <a:rPr lang="en-US" sz="2400" dirty="0"/>
              <a:t>LLM</a:t>
            </a:r>
          </a:p>
          <a:p>
            <a:r>
              <a:rPr lang="en-US" sz="2400" dirty="0"/>
              <a:t>Actor-Critic</a:t>
            </a:r>
          </a:p>
          <a:p>
            <a:r>
              <a:rPr lang="en-US" sz="2400" dirty="0" err="1"/>
              <a:t>Sugeno</a:t>
            </a:r>
            <a:r>
              <a:rPr lang="en-US" sz="2400" dirty="0"/>
              <a:t> / Neuro-Fuzzy</a:t>
            </a:r>
          </a:p>
          <a:p>
            <a:r>
              <a:rPr lang="en-US" sz="2400" dirty="0"/>
              <a:t>Scenarios</a:t>
            </a:r>
          </a:p>
          <a:p>
            <a:r>
              <a:rPr lang="en-US" sz="2400" dirty="0"/>
              <a:t>Timeline and Future Work</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554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A7B7B-F01F-414D-ECF3-5FE47B0F633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Crossing Lanes</a:t>
            </a:r>
          </a:p>
        </p:txBody>
      </p:sp>
      <p:pic>
        <p:nvPicPr>
          <p:cNvPr id="4" name="Content Placeholder 3">
            <a:extLst>
              <a:ext uri="{FF2B5EF4-FFF2-40B4-BE49-F238E27FC236}">
                <a16:creationId xmlns:a16="http://schemas.microsoft.com/office/drawing/2014/main" id="{424DAEC0-610E-B806-B681-001AA5FAA6C7}"/>
              </a:ext>
            </a:extLst>
          </p:cNvPr>
          <p:cNvPicPr>
            <a:picLocks noGrp="1" noChangeAspect="1"/>
          </p:cNvPicPr>
          <p:nvPr>
            <p:ph idx="1"/>
          </p:nvPr>
        </p:nvPicPr>
        <p:blipFill>
          <a:blip r:embed="rId2"/>
          <a:stretch>
            <a:fillRect/>
          </a:stretch>
        </p:blipFill>
        <p:spPr>
          <a:xfrm>
            <a:off x="2190045" y="1675227"/>
            <a:ext cx="7811909" cy="4394199"/>
          </a:xfrm>
          <a:prstGeom prst="rect">
            <a:avLst/>
          </a:prstGeom>
        </p:spPr>
      </p:pic>
    </p:spTree>
    <p:extLst>
      <p:ext uri="{BB962C8B-B14F-4D97-AF65-F5344CB8AC3E}">
        <p14:creationId xmlns:p14="http://schemas.microsoft.com/office/powerpoint/2010/main" val="128843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9CEC2-9CBB-DCEF-3411-C6783F96AA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Sniper Practice</a:t>
            </a:r>
          </a:p>
        </p:txBody>
      </p:sp>
      <p:pic>
        <p:nvPicPr>
          <p:cNvPr id="4" name="Picture 3" descr="A video game screen with a green object in the middle&#10;&#10;AI-generated content may be incorrect.">
            <a:extLst>
              <a:ext uri="{FF2B5EF4-FFF2-40B4-BE49-F238E27FC236}">
                <a16:creationId xmlns:a16="http://schemas.microsoft.com/office/drawing/2014/main" id="{14C78571-AFE9-58EA-4A64-AA1C1D40164A}"/>
              </a:ext>
            </a:extLst>
          </p:cNvPr>
          <p:cNvPicPr>
            <a:picLocks noChangeAspect="1"/>
          </p:cNvPicPr>
          <p:nvPr/>
        </p:nvPicPr>
        <p:blipFill>
          <a:blip r:embed="rId2"/>
          <a:stretch>
            <a:fillRect/>
          </a:stretch>
        </p:blipFill>
        <p:spPr>
          <a:xfrm>
            <a:off x="2193514" y="1675227"/>
            <a:ext cx="7804971" cy="4394199"/>
          </a:xfrm>
          <a:prstGeom prst="rect">
            <a:avLst/>
          </a:prstGeom>
        </p:spPr>
      </p:pic>
    </p:spTree>
    <p:extLst>
      <p:ext uri="{BB962C8B-B14F-4D97-AF65-F5344CB8AC3E}">
        <p14:creationId xmlns:p14="http://schemas.microsoft.com/office/powerpoint/2010/main" val="3587880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5075D-2742-4486-A10B-CC157D5CE5A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Donut Ring</a:t>
            </a:r>
          </a:p>
        </p:txBody>
      </p:sp>
      <p:pic>
        <p:nvPicPr>
          <p:cNvPr id="4" name="Content Placeholder 3">
            <a:extLst>
              <a:ext uri="{FF2B5EF4-FFF2-40B4-BE49-F238E27FC236}">
                <a16:creationId xmlns:a16="http://schemas.microsoft.com/office/drawing/2014/main" id="{FA44D3E6-CFD9-EF8D-CFA7-D3078E9485F7}"/>
              </a:ext>
            </a:extLst>
          </p:cNvPr>
          <p:cNvPicPr>
            <a:picLocks noGrp="1" noChangeAspect="1"/>
          </p:cNvPicPr>
          <p:nvPr>
            <p:ph idx="1"/>
          </p:nvPr>
        </p:nvPicPr>
        <p:blipFill>
          <a:blip r:embed="rId2"/>
          <a:stretch>
            <a:fillRect/>
          </a:stretch>
        </p:blipFill>
        <p:spPr>
          <a:xfrm>
            <a:off x="2190045" y="1675227"/>
            <a:ext cx="7811909" cy="4394199"/>
          </a:xfrm>
          <a:prstGeom prst="rect">
            <a:avLst/>
          </a:prstGeom>
        </p:spPr>
      </p:pic>
    </p:spTree>
    <p:extLst>
      <p:ext uri="{BB962C8B-B14F-4D97-AF65-F5344CB8AC3E}">
        <p14:creationId xmlns:p14="http://schemas.microsoft.com/office/powerpoint/2010/main" val="7283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178C4-1F64-A5A9-6364-1BDFA408B28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Giant Asteroids with Tiny Asteroids</a:t>
            </a:r>
          </a:p>
        </p:txBody>
      </p:sp>
      <p:pic>
        <p:nvPicPr>
          <p:cNvPr id="5" name="Content Placeholder 4" descr="A screenshot of a video game&#10;&#10;AI-generated content may be incorrect.">
            <a:extLst>
              <a:ext uri="{FF2B5EF4-FFF2-40B4-BE49-F238E27FC236}">
                <a16:creationId xmlns:a16="http://schemas.microsoft.com/office/drawing/2014/main" id="{0D53F35D-7C08-8277-26EC-C9CD4801520E}"/>
              </a:ext>
            </a:extLst>
          </p:cNvPr>
          <p:cNvPicPr>
            <a:picLocks noGrp="1" noChangeAspect="1"/>
          </p:cNvPicPr>
          <p:nvPr>
            <p:ph idx="1"/>
          </p:nvPr>
        </p:nvPicPr>
        <p:blipFill>
          <a:blip r:embed="rId2"/>
          <a:stretch>
            <a:fillRect/>
          </a:stretch>
        </p:blipFill>
        <p:spPr>
          <a:xfrm>
            <a:off x="2190045" y="1675227"/>
            <a:ext cx="7811909" cy="4394199"/>
          </a:xfrm>
          <a:prstGeom prst="rect">
            <a:avLst/>
          </a:prstGeom>
        </p:spPr>
      </p:pic>
    </p:spTree>
    <p:extLst>
      <p:ext uri="{BB962C8B-B14F-4D97-AF65-F5344CB8AC3E}">
        <p14:creationId xmlns:p14="http://schemas.microsoft.com/office/powerpoint/2010/main" val="746754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89F5E-31F7-27FF-A3F9-94D28922ED1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Rotating Cross</a:t>
            </a:r>
          </a:p>
        </p:txBody>
      </p:sp>
      <p:pic>
        <p:nvPicPr>
          <p:cNvPr id="4" name="Picture 3">
            <a:extLst>
              <a:ext uri="{FF2B5EF4-FFF2-40B4-BE49-F238E27FC236}">
                <a16:creationId xmlns:a16="http://schemas.microsoft.com/office/drawing/2014/main" id="{4D81169B-A5E0-45D6-C99A-B3CF40C0714F}"/>
              </a:ext>
            </a:extLst>
          </p:cNvPr>
          <p:cNvPicPr>
            <a:picLocks noChangeAspect="1"/>
          </p:cNvPicPr>
          <p:nvPr/>
        </p:nvPicPr>
        <p:blipFill>
          <a:blip r:embed="rId2"/>
          <a:stretch>
            <a:fillRect/>
          </a:stretch>
        </p:blipFill>
        <p:spPr>
          <a:xfrm>
            <a:off x="2190045" y="1675227"/>
            <a:ext cx="7811909" cy="4394199"/>
          </a:xfrm>
          <a:prstGeom prst="rect">
            <a:avLst/>
          </a:prstGeom>
        </p:spPr>
      </p:pic>
    </p:spTree>
    <p:extLst>
      <p:ext uri="{BB962C8B-B14F-4D97-AF65-F5344CB8AC3E}">
        <p14:creationId xmlns:p14="http://schemas.microsoft.com/office/powerpoint/2010/main" val="317326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6D164-D96C-2C7D-C792-2A17D0C09F10}"/>
              </a:ext>
            </a:extLst>
          </p:cNvPr>
          <p:cNvSpPr>
            <a:spLocks noGrp="1"/>
          </p:cNvSpPr>
          <p:nvPr>
            <p:ph type="title"/>
          </p:nvPr>
        </p:nvSpPr>
        <p:spPr>
          <a:xfrm>
            <a:off x="838200" y="556995"/>
            <a:ext cx="10515600" cy="1133693"/>
          </a:xfrm>
        </p:spPr>
        <p:txBody>
          <a:bodyPr>
            <a:normAutofit/>
          </a:bodyPr>
          <a:lstStyle/>
          <a:p>
            <a:r>
              <a:rPr lang="en-US" sz="5200"/>
              <a:t>Timeline and Future Work</a:t>
            </a:r>
          </a:p>
        </p:txBody>
      </p:sp>
      <p:graphicFrame>
        <p:nvGraphicFramePr>
          <p:cNvPr id="4" name="Content Placeholder 3">
            <a:extLst>
              <a:ext uri="{FF2B5EF4-FFF2-40B4-BE49-F238E27FC236}">
                <a16:creationId xmlns:a16="http://schemas.microsoft.com/office/drawing/2014/main" id="{F6FBAF9B-211C-9B79-0FAE-A120472794F9}"/>
              </a:ext>
            </a:extLst>
          </p:cNvPr>
          <p:cNvGraphicFramePr>
            <a:graphicFrameLocks noGrp="1"/>
          </p:cNvGraphicFramePr>
          <p:nvPr>
            <p:ph idx="1"/>
            <p:extLst>
              <p:ext uri="{D42A27DB-BD31-4B8C-83A1-F6EECF244321}">
                <p14:modId xmlns:p14="http://schemas.microsoft.com/office/powerpoint/2010/main" val="24161511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0802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00EC3-34A5-A127-DAAB-51246F02EB5A}"/>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93CB422-129E-63EF-C762-8DFB6F83A6E6}"/>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1500">
                <a:latin typeface="Times New Roman"/>
                <a:cs typeface="Times New Roman"/>
              </a:rPr>
              <a:t>“What Are the Policy-Based Methods? - Hugging Face Deep RL Course.” </a:t>
            </a:r>
            <a:r>
              <a:rPr lang="en-US" sz="1500" i="1">
                <a:latin typeface="Times New Roman"/>
                <a:cs typeface="Times New Roman"/>
              </a:rPr>
              <a:t>Huggingface.co</a:t>
            </a:r>
            <a:r>
              <a:rPr lang="en-US" sz="1500">
                <a:latin typeface="Times New Roman"/>
                <a:cs typeface="Times New Roman"/>
              </a:rPr>
              <a:t>, 2024, huggingface.co/learn/deep-</a:t>
            </a:r>
            <a:r>
              <a:rPr lang="en-US" sz="1500" err="1">
                <a:latin typeface="Times New Roman"/>
                <a:cs typeface="Times New Roman"/>
              </a:rPr>
              <a:t>rl</a:t>
            </a:r>
            <a:r>
              <a:rPr lang="en-US" sz="1500">
                <a:latin typeface="Times New Roman"/>
                <a:cs typeface="Times New Roman"/>
              </a:rPr>
              <a:t>-course/</a:t>
            </a:r>
            <a:r>
              <a:rPr lang="en-US" sz="1500" err="1">
                <a:latin typeface="Times New Roman"/>
                <a:cs typeface="Times New Roman"/>
              </a:rPr>
              <a:t>en</a:t>
            </a:r>
            <a:r>
              <a:rPr lang="en-US" sz="1500">
                <a:latin typeface="Times New Roman"/>
                <a:cs typeface="Times New Roman"/>
              </a:rPr>
              <a:t>/unit4/what-are-policy-based-methods.</a:t>
            </a:r>
            <a:endParaRPr lang="en-US" sz="1500"/>
          </a:p>
          <a:p>
            <a:r>
              <a:rPr lang="en-US" sz="1500" err="1">
                <a:latin typeface="Times New Roman"/>
                <a:cs typeface="Times New Roman"/>
              </a:rPr>
              <a:t>ApX</a:t>
            </a:r>
            <a:r>
              <a:rPr lang="en-US" sz="1500">
                <a:latin typeface="Times New Roman"/>
                <a:cs typeface="Times New Roman"/>
              </a:rPr>
              <a:t> Machine Learning. “Comparing Value-Based and Policy-Based Methods.” </a:t>
            </a:r>
            <a:r>
              <a:rPr lang="en-US" sz="1500" i="1">
                <a:latin typeface="Times New Roman"/>
                <a:cs typeface="Times New Roman"/>
              </a:rPr>
              <a:t>Apxml.com</a:t>
            </a:r>
            <a:r>
              <a:rPr lang="en-US" sz="1500">
                <a:latin typeface="Times New Roman"/>
                <a:cs typeface="Times New Roman"/>
              </a:rPr>
              <a:t>, </a:t>
            </a:r>
            <a:r>
              <a:rPr lang="en-US" sz="1500" err="1">
                <a:latin typeface="Times New Roman"/>
                <a:cs typeface="Times New Roman"/>
              </a:rPr>
              <a:t>ApX</a:t>
            </a:r>
            <a:r>
              <a:rPr lang="en-US" sz="1500">
                <a:latin typeface="Times New Roman"/>
                <a:cs typeface="Times New Roman"/>
              </a:rPr>
              <a:t> Machine Learning, 2025, apxml.com/courses/intro-to-reinforcement-learning/chapter-8-introduction-policy-gradient-methods/comparing-value-policy-based-methods.</a:t>
            </a:r>
            <a:endParaRPr lang="en-US" sz="1500"/>
          </a:p>
          <a:p>
            <a:r>
              <a:rPr lang="en-US" sz="1500" i="1">
                <a:ea typeface="+mn-lt"/>
                <a:cs typeface="+mn-lt"/>
              </a:rPr>
              <a:t>Reinforcement learning</a:t>
            </a:r>
            <a:r>
              <a:rPr lang="en-US" sz="1500">
                <a:ea typeface="+mn-lt"/>
                <a:cs typeface="+mn-lt"/>
              </a:rPr>
              <a:t>. Coursera. (n.d.). </a:t>
            </a:r>
            <a:r>
              <a:rPr lang="en-US" sz="1500">
                <a:ea typeface="+mn-lt"/>
                <a:cs typeface="+mn-lt"/>
                <a:hlinkClick r:id="rId2"/>
              </a:rPr>
              <a:t>https://www.coursera.org/specializations/reinforcement-learning</a:t>
            </a:r>
            <a:r>
              <a:rPr lang="en-US" sz="1500">
                <a:ea typeface="+mn-lt"/>
                <a:cs typeface="+mn-lt"/>
              </a:rPr>
              <a:t> </a:t>
            </a:r>
            <a:endParaRPr lang="en-US" sz="1500">
              <a:latin typeface="Times New Roman"/>
              <a:cs typeface="Times New Roman"/>
            </a:endParaRPr>
          </a:p>
          <a:p>
            <a:r>
              <a:rPr lang="en-US" sz="1500" err="1">
                <a:ea typeface="+mn-lt"/>
                <a:cs typeface="+mn-lt"/>
              </a:rPr>
              <a:t>Chanen</a:t>
            </a:r>
            <a:r>
              <a:rPr lang="en-US" sz="1500">
                <a:ea typeface="+mn-lt"/>
                <a:cs typeface="+mn-lt"/>
              </a:rPr>
              <a:t>, A. (2023, August 20). </a:t>
            </a:r>
            <a:r>
              <a:rPr lang="en-US" sz="1500" i="1">
                <a:ea typeface="+mn-lt"/>
                <a:cs typeface="+mn-lt"/>
              </a:rPr>
              <a:t>What I learned from Bloomberg’s experience of building their own LLM</a:t>
            </a:r>
            <a:r>
              <a:rPr lang="en-US" sz="1500">
                <a:ea typeface="+mn-lt"/>
                <a:cs typeface="+mn-lt"/>
              </a:rPr>
              <a:t>. LinkedIn. </a:t>
            </a:r>
            <a:r>
              <a:rPr lang="en-US" sz="1500">
                <a:ea typeface="+mn-lt"/>
                <a:cs typeface="+mn-lt"/>
                <a:hlinkClick r:id="rId3"/>
              </a:rPr>
              <a:t>https://www.linkedin.com/pulse/what-i-learned-from-bloombergs-experience-building-own-chanen-phd</a:t>
            </a:r>
            <a:r>
              <a:rPr lang="en-US" sz="1500">
                <a:ea typeface="+mn-lt"/>
                <a:cs typeface="+mn-lt"/>
              </a:rPr>
              <a:t> </a:t>
            </a:r>
            <a:endParaRPr lang="en-US" sz="1500">
              <a:latin typeface="Times New Roman"/>
              <a:cs typeface="Times New Roman"/>
            </a:endParaRPr>
          </a:p>
          <a:p>
            <a:r>
              <a:rPr lang="en-US" sz="1500" i="1">
                <a:ea typeface="+mn-lt"/>
                <a:cs typeface="+mn-lt"/>
              </a:rPr>
              <a:t>Welcome to XFC 2025!</a:t>
            </a:r>
            <a:r>
              <a:rPr lang="en-US" sz="1500">
                <a:ea typeface="+mn-lt"/>
                <a:cs typeface="+mn-lt"/>
              </a:rPr>
              <a:t>. </a:t>
            </a:r>
            <a:r>
              <a:rPr lang="en-US" sz="1500" err="1">
                <a:ea typeface="+mn-lt"/>
                <a:cs typeface="+mn-lt"/>
              </a:rPr>
              <a:t>Explanable</a:t>
            </a:r>
            <a:r>
              <a:rPr lang="en-US" sz="1500">
                <a:ea typeface="+mn-lt"/>
                <a:cs typeface="+mn-lt"/>
              </a:rPr>
              <a:t> Fuzzy Challenge. (n.d.). </a:t>
            </a:r>
            <a:r>
              <a:rPr lang="en-US" sz="1500">
                <a:ea typeface="+mn-lt"/>
                <a:cs typeface="+mn-lt"/>
                <a:hlinkClick r:id="rId4"/>
              </a:rPr>
              <a:t>https://xfuzzycomp.github.io/XFC</a:t>
            </a:r>
            <a:r>
              <a:rPr lang="en-US" sz="1500">
                <a:ea typeface="+mn-lt"/>
                <a:cs typeface="+mn-lt"/>
              </a:rPr>
              <a:t> </a:t>
            </a:r>
            <a:endParaRPr lang="en-US" sz="1500">
              <a:latin typeface="Times New Roman"/>
              <a:cs typeface="Times New Roman"/>
            </a:endParaRPr>
          </a:p>
          <a:p>
            <a:r>
              <a:rPr lang="en-US" sz="1500">
                <a:ea typeface="+mn-lt"/>
                <a:cs typeface="+mn-lt"/>
              </a:rPr>
              <a:t>Jang, J.-S. R., Sun, C.-T., &amp; Mizutani, E. (1997). </a:t>
            </a:r>
            <a:r>
              <a:rPr lang="en-US" sz="1500" i="1">
                <a:ea typeface="+mn-lt"/>
                <a:cs typeface="+mn-lt"/>
              </a:rPr>
              <a:t>Neuro-Fuzzy and Soft Computing: A Computational Approach to Learning and Machine Intelligence</a:t>
            </a:r>
            <a:r>
              <a:rPr lang="en-US" sz="1500">
                <a:ea typeface="+mn-lt"/>
                <a:cs typeface="+mn-lt"/>
              </a:rPr>
              <a:t>. Prentice Hall.</a:t>
            </a:r>
            <a:endParaRPr lang="en-US" sz="1500">
              <a:latin typeface="Times New Roman"/>
              <a:cs typeface="Times New Roman"/>
            </a:endParaRPr>
          </a:p>
          <a:p>
            <a:r>
              <a:rPr lang="en-US" sz="1500">
                <a:ea typeface="+mn-lt"/>
                <a:cs typeface="+mn-lt"/>
              </a:rPr>
              <a:t>Millo, C., Bravo, C., Covelli, S., Pavoni, E., Petranich, E., Contin, M., De Nobili, M., Crosera, M., Otero Sutti, B., das Mercês Silva, C., &amp; de Santis Braga, E. (2021). Metal Binding and Sources of Humic Substances in Recent Sediments from the Cananéia-Iguape Estuarine-Lagoon Complex (South-Eastern Brazil). Applied Sciences, 11(18), 8466. https://doi.org/10.3390/app11188466</a:t>
            </a:r>
            <a:endParaRPr lang="en-US" sz="1500"/>
          </a:p>
        </p:txBody>
      </p:sp>
    </p:spTree>
    <p:extLst>
      <p:ext uri="{BB962C8B-B14F-4D97-AF65-F5344CB8AC3E}">
        <p14:creationId xmlns:p14="http://schemas.microsoft.com/office/powerpoint/2010/main" val="1743835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F85B0-6D2E-EE12-08F8-66E055A8A31A}"/>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a:t>Recap</a:t>
            </a:r>
          </a:p>
        </p:txBody>
      </p:sp>
      <p:pic>
        <p:nvPicPr>
          <p:cNvPr id="12" name="Picture 11" descr="A graph of fuzzy membership functions&#10;&#10;AI-generated content may be incorrect.">
            <a:extLst>
              <a:ext uri="{FF2B5EF4-FFF2-40B4-BE49-F238E27FC236}">
                <a16:creationId xmlns:a16="http://schemas.microsoft.com/office/drawing/2014/main" id="{9DDC96E1-2DE3-FCEF-255C-2708121E8F4C}"/>
              </a:ext>
            </a:extLst>
          </p:cNvPr>
          <p:cNvPicPr>
            <a:picLocks noChangeAspect="1"/>
          </p:cNvPicPr>
          <p:nvPr/>
        </p:nvPicPr>
        <p:blipFill>
          <a:blip r:embed="rId2"/>
          <a:stretch>
            <a:fillRect/>
          </a:stretch>
        </p:blipFill>
        <p:spPr>
          <a:xfrm>
            <a:off x="9064306" y="803923"/>
            <a:ext cx="2540538" cy="1695809"/>
          </a:xfrm>
          <a:prstGeom prst="rect">
            <a:avLst/>
          </a:prstGeom>
        </p:spPr>
      </p:pic>
      <p:pic>
        <p:nvPicPr>
          <p:cNvPr id="4" name="Content Placeholder 3" descr="A screenshot of a computer game&#10;&#10;AI-generated content may be incorrect.">
            <a:extLst>
              <a:ext uri="{FF2B5EF4-FFF2-40B4-BE49-F238E27FC236}">
                <a16:creationId xmlns:a16="http://schemas.microsoft.com/office/drawing/2014/main" id="{BBF8DB3B-99C4-F753-0CFD-D87845C21E09}"/>
              </a:ext>
            </a:extLst>
          </p:cNvPr>
          <p:cNvPicPr>
            <a:picLocks noGrp="1" noChangeAspect="1"/>
          </p:cNvPicPr>
          <p:nvPr>
            <p:ph idx="1"/>
          </p:nvPr>
        </p:nvPicPr>
        <p:blipFill>
          <a:blip r:embed="rId3"/>
          <a:stretch>
            <a:fillRect/>
          </a:stretch>
        </p:blipFill>
        <p:spPr>
          <a:xfrm>
            <a:off x="5907903" y="2740854"/>
            <a:ext cx="5855453" cy="3508967"/>
          </a:xfrm>
          <a:prstGeom prst="rect">
            <a:avLst/>
          </a:prstGeom>
        </p:spPr>
      </p:pic>
      <p:sp>
        <p:nvSpPr>
          <p:cNvPr id="19"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sX0" fmla="*/ 0 w 4343400"/>
              <a:gd name="csY0" fmla="*/ 0 h 18288"/>
              <a:gd name="csX1" fmla="*/ 577052 w 4343400"/>
              <a:gd name="csY1" fmla="*/ 0 h 18288"/>
              <a:gd name="csX2" fmla="*/ 1067235 w 4343400"/>
              <a:gd name="csY2" fmla="*/ 0 h 18288"/>
              <a:gd name="csX3" fmla="*/ 1600853 w 4343400"/>
              <a:gd name="csY3" fmla="*/ 0 h 18288"/>
              <a:gd name="csX4" fmla="*/ 2264773 w 4343400"/>
              <a:gd name="csY4" fmla="*/ 0 h 18288"/>
              <a:gd name="csX5" fmla="*/ 2841825 w 4343400"/>
              <a:gd name="csY5" fmla="*/ 0 h 18288"/>
              <a:gd name="csX6" fmla="*/ 3375442 w 4343400"/>
              <a:gd name="csY6" fmla="*/ 0 h 18288"/>
              <a:gd name="csX7" fmla="*/ 4343400 w 4343400"/>
              <a:gd name="csY7" fmla="*/ 0 h 18288"/>
              <a:gd name="csX8" fmla="*/ 4343400 w 4343400"/>
              <a:gd name="csY8" fmla="*/ 18288 h 18288"/>
              <a:gd name="csX9" fmla="*/ 3722914 w 4343400"/>
              <a:gd name="csY9" fmla="*/ 18288 h 18288"/>
              <a:gd name="csX10" fmla="*/ 3189297 w 4343400"/>
              <a:gd name="csY10" fmla="*/ 18288 h 18288"/>
              <a:gd name="csX11" fmla="*/ 2481943 w 4343400"/>
              <a:gd name="csY11" fmla="*/ 18288 h 18288"/>
              <a:gd name="csX12" fmla="*/ 1904891 w 4343400"/>
              <a:gd name="csY12" fmla="*/ 18288 h 18288"/>
              <a:gd name="csX13" fmla="*/ 1414707 w 4343400"/>
              <a:gd name="csY13" fmla="*/ 18288 h 18288"/>
              <a:gd name="csX14" fmla="*/ 750788 w 4343400"/>
              <a:gd name="csY14" fmla="*/ 18288 h 18288"/>
              <a:gd name="csX15" fmla="*/ 0 w 4343400"/>
              <a:gd name="csY15" fmla="*/ 18288 h 18288"/>
              <a:gd name="csX16" fmla="*/ 0 w 43434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230535-B827-58E7-1D05-72FAC976E16D}"/>
              </a:ext>
            </a:extLst>
          </p:cNvPr>
          <p:cNvSpPr txBox="1"/>
          <p:nvPr/>
        </p:nvSpPr>
        <p:spPr>
          <a:xfrm>
            <a:off x="612648" y="2908005"/>
            <a:ext cx="5295015" cy="326895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200"/>
              <a:t>Introduced the Explainable Fuzzy Challenge(XFC) and its goal of building transparent AI controllers for the Kessler Game</a:t>
            </a:r>
          </a:p>
          <a:p>
            <a:pPr marL="285750" indent="-228600">
              <a:lnSpc>
                <a:spcPct val="90000"/>
              </a:lnSpc>
              <a:spcAft>
                <a:spcPts val="600"/>
              </a:spcAft>
              <a:buFont typeface="Arial" panose="020B0604020202020204" pitchFamily="34" charset="0"/>
              <a:buChar char="•"/>
            </a:pPr>
            <a:r>
              <a:rPr lang="en-US" sz="2200"/>
              <a:t>Researched fuzzy logic fundamentals: how it models uncertainty using degrees of truth and fuzzy sets</a:t>
            </a:r>
          </a:p>
          <a:p>
            <a:pPr marL="285750" indent="-228600">
              <a:lnSpc>
                <a:spcPct val="90000"/>
              </a:lnSpc>
              <a:spcAft>
                <a:spcPts val="600"/>
              </a:spcAft>
              <a:buFont typeface="Arial" panose="020B0604020202020204" pitchFamily="34" charset="0"/>
              <a:buChar char="•"/>
            </a:pPr>
            <a:endParaRPr lang="en-US" sz="2200"/>
          </a:p>
        </p:txBody>
      </p:sp>
      <p:pic>
        <p:nvPicPr>
          <p:cNvPr id="5" name="Picture 4" descr="A logo with black and grey triangles&#10;&#10;AI-generated content may be incorrect.">
            <a:extLst>
              <a:ext uri="{FF2B5EF4-FFF2-40B4-BE49-F238E27FC236}">
                <a16:creationId xmlns:a16="http://schemas.microsoft.com/office/drawing/2014/main" id="{8CC7B137-63EE-7DED-6354-7F3D08C93D24}"/>
              </a:ext>
            </a:extLst>
          </p:cNvPr>
          <p:cNvPicPr>
            <a:picLocks noChangeAspect="1"/>
          </p:cNvPicPr>
          <p:nvPr/>
        </p:nvPicPr>
        <p:blipFill>
          <a:blip r:embed="rId4"/>
          <a:stretch>
            <a:fillRect/>
          </a:stretch>
        </p:blipFill>
        <p:spPr>
          <a:xfrm>
            <a:off x="6528611" y="1213788"/>
            <a:ext cx="2040374" cy="875978"/>
          </a:xfrm>
          <a:prstGeom prst="rect">
            <a:avLst/>
          </a:prstGeom>
        </p:spPr>
      </p:pic>
    </p:spTree>
    <p:extLst>
      <p:ext uri="{BB962C8B-B14F-4D97-AF65-F5344CB8AC3E}">
        <p14:creationId xmlns:p14="http://schemas.microsoft.com/office/powerpoint/2010/main" val="154346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B3270-58AC-7114-95B9-F37A139184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A53F7-FEA2-E41B-A12A-F05826CD4696}"/>
              </a:ext>
            </a:extLst>
          </p:cNvPr>
          <p:cNvSpPr>
            <a:spLocks noGrp="1"/>
          </p:cNvSpPr>
          <p:nvPr>
            <p:ph type="title"/>
          </p:nvPr>
        </p:nvSpPr>
        <p:spPr>
          <a:xfrm>
            <a:off x="756783" y="1146103"/>
            <a:ext cx="3777928" cy="897513"/>
          </a:xfrm>
        </p:spPr>
        <p:txBody>
          <a:bodyPr vert="horz" lIns="91440" tIns="45720" rIns="91440" bIns="45720" rtlCol="0" anchor="b">
            <a:normAutofit/>
          </a:bodyPr>
          <a:lstStyle/>
          <a:p>
            <a:r>
              <a:rPr lang="en-US" sz="2400"/>
              <a:t>Kyle's Controller</a:t>
            </a:r>
          </a:p>
        </p:txBody>
      </p:sp>
      <p:sp>
        <p:nvSpPr>
          <p:cNvPr id="10" name="TextBox 9">
            <a:extLst>
              <a:ext uri="{FF2B5EF4-FFF2-40B4-BE49-F238E27FC236}">
                <a16:creationId xmlns:a16="http://schemas.microsoft.com/office/drawing/2014/main" id="{B8ABDF92-B153-FAA4-ABFB-71249099BD98}"/>
              </a:ext>
            </a:extLst>
          </p:cNvPr>
          <p:cNvSpPr txBox="1"/>
          <p:nvPr/>
        </p:nvSpPr>
        <p:spPr>
          <a:xfrm>
            <a:off x="502783" y="2624246"/>
            <a:ext cx="4732144" cy="377905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marL="285750" indent="-228600">
              <a:lnSpc>
                <a:spcPct val="90000"/>
              </a:lnSpc>
              <a:spcAft>
                <a:spcPts val="600"/>
              </a:spcAft>
              <a:buFont typeface="Arial" panose="020B0604020202020204" pitchFamily="34" charset="0"/>
              <a:buChar char="•"/>
            </a:pPr>
            <a:r>
              <a:rPr lang="en-US" sz="1900" b="1"/>
              <a:t>Inputs:</a:t>
            </a:r>
            <a:r>
              <a:rPr lang="en-US" sz="1900"/>
              <a:t> distance, approach speed → fuzzified into sets (Near, Medium, etc.).</a:t>
            </a:r>
          </a:p>
          <a:p>
            <a:pPr marL="285750" indent="-228600">
              <a:lnSpc>
                <a:spcPct val="90000"/>
              </a:lnSpc>
              <a:spcAft>
                <a:spcPts val="600"/>
              </a:spcAft>
              <a:buFont typeface="Arial" panose="020B0604020202020204" pitchFamily="34" charset="0"/>
              <a:buChar char="•"/>
            </a:pPr>
            <a:r>
              <a:rPr lang="en-US" sz="1900" b="1"/>
              <a:t>Danger Level:</a:t>
            </a:r>
            <a:r>
              <a:rPr lang="en-US" sz="1900"/>
              <a:t> combines distance + speed.</a:t>
            </a:r>
          </a:p>
          <a:p>
            <a:pPr marL="285750" indent="-228600">
              <a:lnSpc>
                <a:spcPct val="90000"/>
              </a:lnSpc>
              <a:spcAft>
                <a:spcPts val="600"/>
              </a:spcAft>
              <a:buFont typeface="Arial" panose="020B0604020202020204" pitchFamily="34" charset="0"/>
              <a:buChar char="•"/>
            </a:pPr>
            <a:r>
              <a:rPr lang="en-US" sz="1900" b="1"/>
              <a:t>Modes:</a:t>
            </a:r>
            <a:endParaRPr lang="en-US" sz="1900"/>
          </a:p>
          <a:p>
            <a:pPr marL="742950" lvl="1" indent="-228600">
              <a:lnSpc>
                <a:spcPct val="90000"/>
              </a:lnSpc>
              <a:spcAft>
                <a:spcPts val="600"/>
              </a:spcAft>
              <a:buFont typeface="Arial" panose="020B0604020202020204" pitchFamily="34" charset="0"/>
              <a:buChar char="•"/>
            </a:pPr>
            <a:r>
              <a:rPr lang="en-US" sz="1900" b="1"/>
              <a:t>Critical Dodge:</a:t>
            </a:r>
            <a:r>
              <a:rPr lang="en-US" sz="1900"/>
              <a:t> close &amp; fast → sidestep hard.</a:t>
            </a:r>
          </a:p>
          <a:p>
            <a:pPr marL="742950" lvl="1" indent="-228600">
              <a:lnSpc>
                <a:spcPct val="90000"/>
              </a:lnSpc>
              <a:spcAft>
                <a:spcPts val="600"/>
              </a:spcAft>
              <a:buFont typeface="Arial" panose="020B0604020202020204" pitchFamily="34" charset="0"/>
              <a:buChar char="•"/>
            </a:pPr>
            <a:r>
              <a:rPr lang="en-US" sz="1900" b="1"/>
              <a:t>Danger Drift:</a:t>
            </a:r>
            <a:r>
              <a:rPr lang="en-US" sz="1900"/>
              <a:t> danger high → back off if clear, else dodge sideways.</a:t>
            </a:r>
          </a:p>
          <a:p>
            <a:pPr marL="742950" lvl="1" indent="-228600">
              <a:lnSpc>
                <a:spcPct val="90000"/>
              </a:lnSpc>
              <a:spcAft>
                <a:spcPts val="600"/>
              </a:spcAft>
              <a:buFont typeface="Arial" panose="020B0604020202020204" pitchFamily="34" charset="0"/>
              <a:buChar char="•"/>
            </a:pPr>
            <a:r>
              <a:rPr lang="en-US" sz="1900" b="1"/>
              <a:t>Engagement:</a:t>
            </a:r>
            <a:r>
              <a:rPr lang="en-US" sz="1900"/>
              <a:t> medium range → aim, thrust, fire if aligned.</a:t>
            </a:r>
          </a:p>
          <a:p>
            <a:pPr marL="742950" lvl="1" indent="-228600">
              <a:lnSpc>
                <a:spcPct val="90000"/>
              </a:lnSpc>
              <a:spcAft>
                <a:spcPts val="600"/>
              </a:spcAft>
              <a:buFont typeface="Arial" panose="020B0604020202020204" pitchFamily="34" charset="0"/>
              <a:buChar char="•"/>
            </a:pPr>
            <a:r>
              <a:rPr lang="en-US" sz="1900" b="1"/>
              <a:t>Far Approach:</a:t>
            </a:r>
            <a:r>
              <a:rPr lang="en-US" sz="1900"/>
              <a:t> cruising until closer.</a:t>
            </a:r>
          </a:p>
          <a:p>
            <a:pPr marL="285750" indent="-228600">
              <a:lnSpc>
                <a:spcPct val="90000"/>
              </a:lnSpc>
              <a:spcAft>
                <a:spcPts val="600"/>
              </a:spcAft>
              <a:buFont typeface="Arial" panose="020B0604020202020204" pitchFamily="34" charset="0"/>
              <a:buChar char="•"/>
            </a:pPr>
            <a:r>
              <a:rPr lang="en-US" sz="1900" b="1"/>
              <a:t>Extra rules:</a:t>
            </a:r>
            <a:r>
              <a:rPr lang="en-US" sz="1900"/>
              <a:t> Fire conditions, Mine deployment.</a:t>
            </a:r>
          </a:p>
          <a:p>
            <a:pPr indent="-228600">
              <a:lnSpc>
                <a:spcPct val="90000"/>
              </a:lnSpc>
              <a:spcAft>
                <a:spcPts val="600"/>
              </a:spcAft>
              <a:buFont typeface="Arial" panose="020B0604020202020204" pitchFamily="34" charset="0"/>
              <a:buChar char="•"/>
            </a:pPr>
            <a:endParaRPr lang="en-US" sz="1900"/>
          </a:p>
        </p:txBody>
      </p:sp>
      <p:pic>
        <p:nvPicPr>
          <p:cNvPr id="22" name="Picture 21">
            <a:extLst>
              <a:ext uri="{FF2B5EF4-FFF2-40B4-BE49-F238E27FC236}">
                <a16:creationId xmlns:a16="http://schemas.microsoft.com/office/drawing/2014/main" id="{1D86CBA8-9B73-FC56-4E53-932403239845}"/>
              </a:ext>
            </a:extLst>
          </p:cNvPr>
          <p:cNvPicPr>
            <a:picLocks noChangeAspect="1"/>
          </p:cNvPicPr>
          <p:nvPr/>
        </p:nvPicPr>
        <p:blipFill>
          <a:blip r:embed="rId2"/>
          <a:stretch>
            <a:fillRect/>
          </a:stretch>
        </p:blipFill>
        <p:spPr>
          <a:xfrm>
            <a:off x="5969138" y="995465"/>
            <a:ext cx="5771622" cy="3299320"/>
          </a:xfrm>
          <a:prstGeom prst="rect">
            <a:avLst/>
          </a:prstGeom>
        </p:spPr>
      </p:pic>
      <p:pic>
        <p:nvPicPr>
          <p:cNvPr id="5" name="Picture 4" descr="A diagram of a car&#10;&#10;AI-generated content may be incorrect.">
            <a:extLst>
              <a:ext uri="{FF2B5EF4-FFF2-40B4-BE49-F238E27FC236}">
                <a16:creationId xmlns:a16="http://schemas.microsoft.com/office/drawing/2014/main" id="{1833A06B-8886-92F0-7644-AC7596DA7316}"/>
              </a:ext>
            </a:extLst>
          </p:cNvPr>
          <p:cNvPicPr>
            <a:picLocks noChangeAspect="1"/>
          </p:cNvPicPr>
          <p:nvPr/>
        </p:nvPicPr>
        <p:blipFill>
          <a:blip r:embed="rId3"/>
          <a:stretch>
            <a:fillRect/>
          </a:stretch>
        </p:blipFill>
        <p:spPr>
          <a:xfrm>
            <a:off x="5969138" y="4726547"/>
            <a:ext cx="6021062" cy="1856374"/>
          </a:xfrm>
          <a:prstGeom prst="rect">
            <a:avLst/>
          </a:prstGeom>
        </p:spPr>
      </p:pic>
      <p:sp>
        <p:nvSpPr>
          <p:cNvPr id="3" name="Title 1">
            <a:extLst>
              <a:ext uri="{FF2B5EF4-FFF2-40B4-BE49-F238E27FC236}">
                <a16:creationId xmlns:a16="http://schemas.microsoft.com/office/drawing/2014/main" id="{937154DF-F4BB-6146-3A8E-1DCA15955E58}"/>
              </a:ext>
            </a:extLst>
          </p:cNvPr>
          <p:cNvSpPr txBox="1">
            <a:spLocks/>
          </p:cNvSpPr>
          <p:nvPr/>
        </p:nvSpPr>
        <p:spPr>
          <a:xfrm>
            <a:off x="756783" y="178572"/>
            <a:ext cx="3777928" cy="89751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Recap</a:t>
            </a:r>
          </a:p>
        </p:txBody>
      </p:sp>
    </p:spTree>
    <p:extLst>
      <p:ext uri="{BB962C8B-B14F-4D97-AF65-F5344CB8AC3E}">
        <p14:creationId xmlns:p14="http://schemas.microsoft.com/office/powerpoint/2010/main" val="389783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09FD1-B61A-0D8A-08A3-2C124E15D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70E8E0-3DDE-0BBD-F1D5-2341E88E559F}"/>
              </a:ext>
            </a:extLst>
          </p:cNvPr>
          <p:cNvSpPr>
            <a:spLocks noGrp="1"/>
          </p:cNvSpPr>
          <p:nvPr>
            <p:ph type="title"/>
          </p:nvPr>
        </p:nvSpPr>
        <p:spPr>
          <a:xfrm>
            <a:off x="612648" y="365125"/>
            <a:ext cx="6986015" cy="1776484"/>
          </a:xfrm>
        </p:spPr>
        <p:txBody>
          <a:bodyPr vert="horz" lIns="91440" tIns="45720" rIns="91440" bIns="45720" rtlCol="0" anchor="b">
            <a:normAutofit/>
          </a:bodyPr>
          <a:lstStyle/>
          <a:p>
            <a:r>
              <a:rPr lang="en-US" sz="2400"/>
              <a:t>Andrew's Controller</a:t>
            </a:r>
          </a:p>
        </p:txBody>
      </p:sp>
      <p:pic>
        <p:nvPicPr>
          <p:cNvPr id="3" name="Picture 2" descr="A diagram of a fire hazard point&#10;&#10;AI-generated content may be incorrect.">
            <a:extLst>
              <a:ext uri="{FF2B5EF4-FFF2-40B4-BE49-F238E27FC236}">
                <a16:creationId xmlns:a16="http://schemas.microsoft.com/office/drawing/2014/main" id="{6BB697A7-C9CC-C537-7B5F-F8788788FD8A}"/>
              </a:ext>
            </a:extLst>
          </p:cNvPr>
          <p:cNvPicPr>
            <a:picLocks noChangeAspect="1"/>
          </p:cNvPicPr>
          <p:nvPr/>
        </p:nvPicPr>
        <p:blipFill>
          <a:blip r:embed="rId2"/>
          <a:stretch>
            <a:fillRect/>
          </a:stretch>
        </p:blipFill>
        <p:spPr>
          <a:xfrm>
            <a:off x="7605260" y="261991"/>
            <a:ext cx="4209477" cy="1868449"/>
          </a:xfrm>
          <a:prstGeom prst="rect">
            <a:avLst/>
          </a:prstGeom>
        </p:spPr>
      </p:pic>
      <p:sp>
        <p:nvSpPr>
          <p:cNvPr id="10" name="TextBox 9">
            <a:extLst>
              <a:ext uri="{FF2B5EF4-FFF2-40B4-BE49-F238E27FC236}">
                <a16:creationId xmlns:a16="http://schemas.microsoft.com/office/drawing/2014/main" id="{04FE5DF8-357A-01A8-6585-2F4D754ED288}"/>
              </a:ext>
            </a:extLst>
          </p:cNvPr>
          <p:cNvSpPr txBox="1"/>
          <p:nvPr/>
        </p:nvSpPr>
        <p:spPr>
          <a:xfrm>
            <a:off x="612648" y="2504819"/>
            <a:ext cx="6986016" cy="36721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500" b="1"/>
              <a:t>Inputs:</a:t>
            </a:r>
            <a:r>
              <a:rPr lang="en-US" sz="1500"/>
              <a:t> Distance, relative speed, angle, danger level</a:t>
            </a:r>
          </a:p>
          <a:p>
            <a:pPr marL="285750" indent="-228600">
              <a:lnSpc>
                <a:spcPct val="90000"/>
              </a:lnSpc>
              <a:spcAft>
                <a:spcPts val="600"/>
              </a:spcAft>
              <a:buFont typeface="Arial" panose="020B0604020202020204" pitchFamily="34" charset="0"/>
              <a:buChar char="•"/>
            </a:pPr>
            <a:r>
              <a:rPr lang="en-US" sz="1500" b="1"/>
              <a:t>Aggression Level:</a:t>
            </a:r>
            <a:r>
              <a:rPr lang="en-US" sz="1500"/>
              <a:t> Offensive: always seeks targets, fires when aligned, only disengages if danger is imminent</a:t>
            </a:r>
          </a:p>
          <a:p>
            <a:pPr marL="285750" indent="-228600">
              <a:lnSpc>
                <a:spcPct val="90000"/>
              </a:lnSpc>
              <a:spcAft>
                <a:spcPts val="600"/>
              </a:spcAft>
              <a:buFont typeface="Arial" panose="020B0604020202020204" pitchFamily="34" charset="0"/>
              <a:buChar char="•"/>
            </a:pPr>
            <a:r>
              <a:rPr lang="en-US" sz="1500" b="1"/>
              <a:t>Safe Mode: </a:t>
            </a:r>
            <a:r>
              <a:rPr lang="en-US" sz="1500"/>
              <a:t>Near but slow = safe, only dangerous is approaching fast</a:t>
            </a:r>
          </a:p>
          <a:p>
            <a:pPr marL="285750" indent="-228600">
              <a:lnSpc>
                <a:spcPct val="90000"/>
              </a:lnSpc>
              <a:spcAft>
                <a:spcPts val="600"/>
              </a:spcAft>
              <a:buFont typeface="Arial" panose="020B0604020202020204" pitchFamily="34" charset="0"/>
              <a:buChar char="•"/>
            </a:pPr>
            <a:r>
              <a:rPr lang="en-US" sz="1500" b="1"/>
              <a:t>Modes:</a:t>
            </a:r>
            <a:endParaRPr lang="en-US" sz="1500"/>
          </a:p>
          <a:p>
            <a:pPr marL="742950" lvl="1" indent="-228600">
              <a:lnSpc>
                <a:spcPct val="90000"/>
              </a:lnSpc>
              <a:spcAft>
                <a:spcPts val="600"/>
              </a:spcAft>
              <a:buFont typeface="Arial" panose="020B0604020202020204" pitchFamily="34" charset="0"/>
              <a:buChar char="•"/>
            </a:pPr>
            <a:r>
              <a:rPr lang="en-US" sz="1500" b="1"/>
              <a:t>Aggressive Thrust :</a:t>
            </a:r>
            <a:r>
              <a:rPr lang="en-US" sz="1500"/>
              <a:t> Far = high thrust, Near/Close = medium thrust, Very close= reverse</a:t>
            </a:r>
          </a:p>
          <a:p>
            <a:pPr marL="742950" lvl="1" indent="-228600">
              <a:lnSpc>
                <a:spcPct val="90000"/>
              </a:lnSpc>
              <a:spcAft>
                <a:spcPts val="600"/>
              </a:spcAft>
              <a:buFont typeface="Arial" panose="020B0604020202020204" pitchFamily="34" charset="0"/>
              <a:buChar char="•"/>
            </a:pPr>
            <a:r>
              <a:rPr lang="en-US" sz="1500" b="1"/>
              <a:t>Turning: </a:t>
            </a:r>
            <a:r>
              <a:rPr lang="en-US" sz="1500"/>
              <a:t>Asteroids → minimal adjustments, Mines very near → hard dodge away, Collision imminent → hard turn opposite away</a:t>
            </a:r>
          </a:p>
          <a:p>
            <a:pPr marL="742950" lvl="1" indent="-228600">
              <a:lnSpc>
                <a:spcPct val="90000"/>
              </a:lnSpc>
              <a:spcAft>
                <a:spcPts val="600"/>
              </a:spcAft>
              <a:buFont typeface="Arial" panose="020B0604020202020204" pitchFamily="34" charset="0"/>
              <a:buChar char="•"/>
            </a:pPr>
            <a:r>
              <a:rPr lang="en-US" sz="1500" b="1"/>
              <a:t>Engagement: </a:t>
            </a:r>
            <a:r>
              <a:rPr lang="en-US" sz="1500"/>
              <a:t>Fires when asteroid ahead and safe. Stops when asteroid very close or mine very close.</a:t>
            </a:r>
          </a:p>
          <a:p>
            <a:pPr marL="742950" lvl="1" indent="-228600">
              <a:lnSpc>
                <a:spcPct val="90000"/>
              </a:lnSpc>
              <a:spcAft>
                <a:spcPts val="600"/>
              </a:spcAft>
              <a:buFont typeface="Arial" panose="020B0604020202020204" pitchFamily="34" charset="0"/>
              <a:buChar char="•"/>
            </a:pPr>
            <a:r>
              <a:rPr lang="en-US" sz="1500" b="1"/>
              <a:t>Mine Deployment:</a:t>
            </a:r>
            <a:r>
              <a:rPr lang="en-US" sz="1500"/>
              <a:t> Don't drop if another mine is near, or in danger. Otherwise, drop mine. </a:t>
            </a:r>
          </a:p>
          <a:p>
            <a:pPr marL="742950" lvl="1" indent="-228600">
              <a:lnSpc>
                <a:spcPct val="90000"/>
              </a:lnSpc>
              <a:spcAft>
                <a:spcPts val="600"/>
              </a:spcAft>
              <a:buFont typeface="Arial" panose="020B0604020202020204" pitchFamily="34" charset="0"/>
              <a:buChar char="•"/>
            </a:pPr>
            <a:endParaRPr lang="en-US" sz="1500" b="1"/>
          </a:p>
          <a:p>
            <a:pPr marL="514350" lvl="1" indent="-228600">
              <a:lnSpc>
                <a:spcPct val="90000"/>
              </a:lnSpc>
              <a:spcAft>
                <a:spcPts val="600"/>
              </a:spcAft>
              <a:buFont typeface="Arial" panose="020B0604020202020204" pitchFamily="34" charset="0"/>
              <a:buChar char="•"/>
            </a:pPr>
            <a:endParaRPr lang="en-US" sz="1500"/>
          </a:p>
          <a:p>
            <a:pPr marL="285750" indent="-228600">
              <a:lnSpc>
                <a:spcPct val="90000"/>
              </a:lnSpc>
              <a:spcAft>
                <a:spcPts val="600"/>
              </a:spcAft>
              <a:buFont typeface="Arial" panose="020B0604020202020204" pitchFamily="34" charset="0"/>
              <a:buChar char="•"/>
            </a:pPr>
            <a:endParaRPr lang="en-US" sz="1500"/>
          </a:p>
        </p:txBody>
      </p:sp>
      <p:pic>
        <p:nvPicPr>
          <p:cNvPr id="7" name="Picture 6" descr="[video-to-gif output image]">
            <a:extLst>
              <a:ext uri="{FF2B5EF4-FFF2-40B4-BE49-F238E27FC236}">
                <a16:creationId xmlns:a16="http://schemas.microsoft.com/office/drawing/2014/main" id="{8AD77363-FAEB-321F-E5A6-81E4D85A84E1}"/>
              </a:ext>
            </a:extLst>
          </p:cNvPr>
          <p:cNvPicPr>
            <a:picLocks noChangeAspect="1"/>
          </p:cNvPicPr>
          <p:nvPr/>
        </p:nvPicPr>
        <p:blipFill>
          <a:blip r:embed="rId3"/>
          <a:stretch>
            <a:fillRect/>
          </a:stretch>
        </p:blipFill>
        <p:spPr>
          <a:xfrm>
            <a:off x="7551695" y="2320971"/>
            <a:ext cx="4263906" cy="1879335"/>
          </a:xfrm>
          <a:prstGeom prst="rect">
            <a:avLst/>
          </a:prstGeom>
        </p:spPr>
      </p:pic>
      <p:pic>
        <p:nvPicPr>
          <p:cNvPr id="9" name="Picture 8" descr="[video-to-gif output image]">
            <a:extLst>
              <a:ext uri="{FF2B5EF4-FFF2-40B4-BE49-F238E27FC236}">
                <a16:creationId xmlns:a16="http://schemas.microsoft.com/office/drawing/2014/main" id="{36F12C06-5D50-B5E9-8C23-EA1A84F19421}"/>
              </a:ext>
            </a:extLst>
          </p:cNvPr>
          <p:cNvPicPr>
            <a:picLocks noChangeAspect="1"/>
          </p:cNvPicPr>
          <p:nvPr/>
        </p:nvPicPr>
        <p:blipFill>
          <a:blip r:embed="rId4"/>
          <a:stretch>
            <a:fillRect/>
          </a:stretch>
        </p:blipFill>
        <p:spPr>
          <a:xfrm>
            <a:off x="7551695" y="4336410"/>
            <a:ext cx="4263906" cy="1911991"/>
          </a:xfrm>
          <a:prstGeom prst="rect">
            <a:avLst/>
          </a:prstGeom>
        </p:spPr>
      </p:pic>
      <p:sp>
        <p:nvSpPr>
          <p:cNvPr id="4" name="Title 1">
            <a:extLst>
              <a:ext uri="{FF2B5EF4-FFF2-40B4-BE49-F238E27FC236}">
                <a16:creationId xmlns:a16="http://schemas.microsoft.com/office/drawing/2014/main" id="{4875CDB2-9E78-1F81-39FE-D4236F40E08E}"/>
              </a:ext>
            </a:extLst>
          </p:cNvPr>
          <p:cNvSpPr txBox="1">
            <a:spLocks/>
          </p:cNvSpPr>
          <p:nvPr/>
        </p:nvSpPr>
        <p:spPr>
          <a:xfrm>
            <a:off x="612648" y="365125"/>
            <a:ext cx="3777928" cy="89751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Recap</a:t>
            </a:r>
          </a:p>
        </p:txBody>
      </p:sp>
    </p:spTree>
    <p:extLst>
      <p:ext uri="{BB962C8B-B14F-4D97-AF65-F5344CB8AC3E}">
        <p14:creationId xmlns:p14="http://schemas.microsoft.com/office/powerpoint/2010/main" val="24158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1CFFB6-268B-42AD-3C7A-5A4FC6F32174}"/>
              </a:ext>
            </a:extLst>
          </p:cNvPr>
          <p:cNvSpPr>
            <a:spLocks noGrp="1"/>
          </p:cNvSpPr>
          <p:nvPr>
            <p:ph type="title"/>
          </p:nvPr>
        </p:nvSpPr>
        <p:spPr>
          <a:xfrm>
            <a:off x="640080" y="329184"/>
            <a:ext cx="6894576" cy="1783080"/>
          </a:xfrm>
        </p:spPr>
        <p:txBody>
          <a:bodyPr anchor="b">
            <a:normAutofit/>
          </a:bodyPr>
          <a:lstStyle/>
          <a:p>
            <a:r>
              <a:rPr lang="en-US" sz="5400"/>
              <a:t>Recap</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617F8749-84A8-1A91-6D2C-480F9844D7C6}"/>
              </a:ext>
            </a:extLst>
          </p:cNvPr>
          <p:cNvSpPr>
            <a:spLocks noGrp="1"/>
          </p:cNvSpPr>
          <p:nvPr>
            <p:ph idx="1"/>
          </p:nvPr>
        </p:nvSpPr>
        <p:spPr>
          <a:xfrm>
            <a:off x="640080" y="2706624"/>
            <a:ext cx="6894576" cy="3483864"/>
          </a:xfrm>
        </p:spPr>
        <p:txBody>
          <a:bodyPr vert="horz" lIns="91440" tIns="45720" rIns="91440" bIns="45720" rtlCol="0">
            <a:normAutofit/>
          </a:bodyPr>
          <a:lstStyle/>
          <a:p>
            <a:r>
              <a:rPr lang="en-US" sz="2200" dirty="0">
                <a:ea typeface="+mn-lt"/>
                <a:cs typeface="+mn-lt"/>
              </a:rPr>
              <a:t>Introduced LLMs (Large Language Models) as a future step to help generate different possible rules for the Fuzzy System</a:t>
            </a:r>
            <a:endParaRPr lang="en-US" sz="2200" dirty="0"/>
          </a:p>
          <a:p>
            <a:r>
              <a:rPr lang="en-US" sz="2200" dirty="0">
                <a:ea typeface="+mn-lt"/>
                <a:cs typeface="+mn-lt"/>
              </a:rPr>
              <a:t>Discussed RL (Reinforcement Learning) giving the Fuzzy System the ability to learn and adapt</a:t>
            </a:r>
          </a:p>
          <a:p>
            <a:endParaRPr lang="en-US" sz="2200" dirty="0">
              <a:ea typeface="+mn-lt"/>
              <a:cs typeface="+mn-lt"/>
            </a:endParaRPr>
          </a:p>
          <a:p>
            <a:endParaRPr lang="en-US" sz="2200" dirty="0">
              <a:ea typeface="+mn-lt"/>
              <a:cs typeface="+mn-lt"/>
            </a:endParaRPr>
          </a:p>
          <a:p>
            <a:endParaRPr lang="en-US" sz="2200" dirty="0"/>
          </a:p>
          <a:p>
            <a:endParaRPr lang="en-US" sz="2200" dirty="0"/>
          </a:p>
          <a:p>
            <a:endParaRPr lang="en-US" sz="2200" dirty="0"/>
          </a:p>
          <a:p>
            <a:endParaRPr lang="en-US" sz="2200" dirty="0"/>
          </a:p>
        </p:txBody>
      </p:sp>
      <p:pic>
        <p:nvPicPr>
          <p:cNvPr id="4" name="Picture 3" descr="Reinforcement Learning | Coursera">
            <a:extLst>
              <a:ext uri="{FF2B5EF4-FFF2-40B4-BE49-F238E27FC236}">
                <a16:creationId xmlns:a16="http://schemas.microsoft.com/office/drawing/2014/main" id="{F83BBF9A-2EC2-D338-9839-4CC135819267}"/>
              </a:ext>
            </a:extLst>
          </p:cNvPr>
          <p:cNvPicPr>
            <a:picLocks noChangeAspect="1"/>
          </p:cNvPicPr>
          <p:nvPr/>
        </p:nvPicPr>
        <p:blipFill>
          <a:blip r:embed="rId2"/>
          <a:stretch>
            <a:fillRect/>
          </a:stretch>
        </p:blipFill>
        <p:spPr>
          <a:xfrm>
            <a:off x="8121522" y="3316912"/>
            <a:ext cx="3429969" cy="3429969"/>
          </a:xfrm>
          <a:prstGeom prst="rect">
            <a:avLst/>
          </a:prstGeom>
        </p:spPr>
      </p:pic>
      <p:pic>
        <p:nvPicPr>
          <p:cNvPr id="3" name="Picture 2" descr="Reinforcement Learning in Large Language Models: A Technical Overview | by  John D Cyber | Medium">
            <a:extLst>
              <a:ext uri="{FF2B5EF4-FFF2-40B4-BE49-F238E27FC236}">
                <a16:creationId xmlns:a16="http://schemas.microsoft.com/office/drawing/2014/main" id="{4B6BAB73-787D-7C94-D59C-16D5D7E48E62}"/>
              </a:ext>
            </a:extLst>
          </p:cNvPr>
          <p:cNvPicPr>
            <a:picLocks noChangeAspect="1"/>
          </p:cNvPicPr>
          <p:nvPr/>
        </p:nvPicPr>
        <p:blipFill>
          <a:blip r:embed="rId3"/>
          <a:stretch>
            <a:fillRect/>
          </a:stretch>
        </p:blipFill>
        <p:spPr>
          <a:xfrm>
            <a:off x="7838009" y="941245"/>
            <a:ext cx="3995928" cy="2097862"/>
          </a:xfrm>
          <a:prstGeom prst="rect">
            <a:avLst/>
          </a:prstGeom>
        </p:spPr>
      </p:pic>
    </p:spTree>
    <p:extLst>
      <p:ext uri="{BB962C8B-B14F-4D97-AF65-F5344CB8AC3E}">
        <p14:creationId xmlns:p14="http://schemas.microsoft.com/office/powerpoint/2010/main" val="349100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2" name="Rectangle 11">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52C7C-E263-16AE-C40A-FAF5CF1BBBDE}"/>
              </a:ext>
            </a:extLst>
          </p:cNvPr>
          <p:cNvSpPr>
            <a:spLocks noGrp="1"/>
          </p:cNvSpPr>
          <p:nvPr>
            <p:ph type="title"/>
          </p:nvPr>
        </p:nvSpPr>
        <p:spPr>
          <a:xfrm>
            <a:off x="740584" y="859808"/>
            <a:ext cx="3543197" cy="2878986"/>
          </a:xfrm>
        </p:spPr>
        <p:txBody>
          <a:bodyPr>
            <a:normAutofit/>
          </a:bodyPr>
          <a:lstStyle/>
          <a:p>
            <a:pPr algn="ctr"/>
            <a:r>
              <a:rPr lang="en-US">
                <a:solidFill>
                  <a:schemeClr val="bg1"/>
                </a:solidFill>
              </a:rPr>
              <a:t>LLM</a:t>
            </a:r>
          </a:p>
        </p:txBody>
      </p:sp>
      <p:grpSp>
        <p:nvGrpSpPr>
          <p:cNvPr id="105"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8" name="Freeform: Shape 17">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107"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33" name="Freeform: Shape 32">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4EE8567B-4B0D-D374-FAD9-267382005C20}"/>
              </a:ext>
            </a:extLst>
          </p:cNvPr>
          <p:cNvSpPr>
            <a:spLocks noGrp="1"/>
          </p:cNvSpPr>
          <p:nvPr>
            <p:ph idx="1"/>
          </p:nvPr>
        </p:nvSpPr>
        <p:spPr>
          <a:xfrm>
            <a:off x="6477270" y="685805"/>
            <a:ext cx="4974771" cy="5534019"/>
          </a:xfrm>
        </p:spPr>
        <p:txBody>
          <a:bodyPr vert="horz" lIns="91440" tIns="45720" rIns="91440" bIns="45720" rtlCol="0">
            <a:normAutofit/>
          </a:bodyPr>
          <a:lstStyle/>
          <a:p>
            <a:pPr marL="0" indent="0">
              <a:buNone/>
            </a:pPr>
            <a:r>
              <a:rPr lang="en-US">
                <a:solidFill>
                  <a:schemeClr val="bg1"/>
                </a:solidFill>
              </a:rPr>
              <a:t>Why?</a:t>
            </a:r>
          </a:p>
          <a:p>
            <a:r>
              <a:rPr lang="en-US">
                <a:solidFill>
                  <a:schemeClr val="bg1"/>
                </a:solidFill>
              </a:rPr>
              <a:t>Generate different possible rulesets</a:t>
            </a:r>
          </a:p>
          <a:p>
            <a:pPr lvl="1">
              <a:buFont typeface="Courier New" panose="020B0604020202020204" pitchFamily="34" charset="0"/>
              <a:buChar char="o"/>
            </a:pPr>
            <a:r>
              <a:rPr lang="en-US">
                <a:solidFill>
                  <a:schemeClr val="bg1"/>
                </a:solidFill>
              </a:rPr>
              <a:t>There are roughly 1024 combination</a:t>
            </a:r>
          </a:p>
          <a:p>
            <a:pPr marL="0" indent="0">
              <a:buNone/>
            </a:pPr>
            <a:r>
              <a:rPr lang="en-US">
                <a:solidFill>
                  <a:schemeClr val="bg1"/>
                </a:solidFill>
              </a:rPr>
              <a:t>Measurement</a:t>
            </a:r>
          </a:p>
          <a:p>
            <a:pPr marL="457200" indent="-457200"/>
            <a:endParaRPr lang="en-US">
              <a:solidFill>
                <a:schemeClr val="bg1"/>
              </a:solidFill>
            </a:endParaRPr>
          </a:p>
        </p:txBody>
      </p:sp>
      <p:pic>
        <p:nvPicPr>
          <p:cNvPr id="5" name="Picture 4" descr="A screen shot of a computer&#10;&#10;AI-generated content may be incorrect.">
            <a:extLst>
              <a:ext uri="{FF2B5EF4-FFF2-40B4-BE49-F238E27FC236}">
                <a16:creationId xmlns:a16="http://schemas.microsoft.com/office/drawing/2014/main" id="{FD1C9DB4-3B11-5D2A-5945-AAE2FB15CAFC}"/>
              </a:ext>
            </a:extLst>
          </p:cNvPr>
          <p:cNvPicPr>
            <a:picLocks noChangeAspect="1"/>
          </p:cNvPicPr>
          <p:nvPr/>
        </p:nvPicPr>
        <p:blipFill>
          <a:blip r:embed="rId2"/>
          <a:stretch>
            <a:fillRect/>
          </a:stretch>
        </p:blipFill>
        <p:spPr>
          <a:xfrm>
            <a:off x="6251611" y="3612412"/>
            <a:ext cx="5164543" cy="1715386"/>
          </a:xfrm>
          <a:prstGeom prst="rect">
            <a:avLst/>
          </a:prstGeom>
        </p:spPr>
      </p:pic>
    </p:spTree>
    <p:extLst>
      <p:ext uri="{BB962C8B-B14F-4D97-AF65-F5344CB8AC3E}">
        <p14:creationId xmlns:p14="http://schemas.microsoft.com/office/powerpoint/2010/main" val="3072370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6AED9-0947-A613-C7E2-A89BD1FD7B83}"/>
              </a:ext>
            </a:extLst>
          </p:cNvPr>
          <p:cNvSpPr>
            <a:spLocks noGrp="1"/>
          </p:cNvSpPr>
          <p:nvPr>
            <p:ph type="title"/>
          </p:nvPr>
        </p:nvSpPr>
        <p:spPr>
          <a:xfrm>
            <a:off x="330200" y="-635"/>
            <a:ext cx="10515600" cy="1325563"/>
          </a:xfrm>
        </p:spPr>
        <p:txBody>
          <a:bodyPr/>
          <a:lstStyle/>
          <a:p>
            <a:r>
              <a:rPr lang="en-US"/>
              <a:t>LLM System Flow Chart</a:t>
            </a:r>
          </a:p>
        </p:txBody>
      </p:sp>
      <p:graphicFrame>
        <p:nvGraphicFramePr>
          <p:cNvPr id="4" name="Content Placeholder 3">
            <a:extLst>
              <a:ext uri="{FF2B5EF4-FFF2-40B4-BE49-F238E27FC236}">
                <a16:creationId xmlns:a16="http://schemas.microsoft.com/office/drawing/2014/main" id="{7C10569A-08F7-8D8A-A20D-EC384EF53AF2}"/>
              </a:ext>
            </a:extLst>
          </p:cNvPr>
          <p:cNvGraphicFramePr>
            <a:graphicFrameLocks noGrp="1"/>
          </p:cNvGraphicFramePr>
          <p:nvPr>
            <p:ph idx="1"/>
            <p:extLst>
              <p:ext uri="{D42A27DB-BD31-4B8C-83A1-F6EECF244321}">
                <p14:modId xmlns:p14="http://schemas.microsoft.com/office/powerpoint/2010/main" val="1886416510"/>
              </p:ext>
            </p:extLst>
          </p:nvPr>
        </p:nvGraphicFramePr>
        <p:xfrm>
          <a:off x="-279400" y="941705"/>
          <a:ext cx="12202160" cy="5804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1952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36CFE-2FCA-1837-CFA3-73F000F257C2}"/>
              </a:ext>
            </a:extLst>
          </p:cNvPr>
          <p:cNvSpPr>
            <a:spLocks noGrp="1"/>
          </p:cNvSpPr>
          <p:nvPr>
            <p:ph type="title"/>
          </p:nvPr>
        </p:nvSpPr>
        <p:spPr>
          <a:xfrm>
            <a:off x="686834" y="1153572"/>
            <a:ext cx="3200400" cy="4461163"/>
          </a:xfrm>
        </p:spPr>
        <p:txBody>
          <a:bodyPr>
            <a:normAutofit/>
          </a:bodyPr>
          <a:lstStyle/>
          <a:p>
            <a:r>
              <a:rPr lang="en-US">
                <a:solidFill>
                  <a:srgbClr val="FFFFFF"/>
                </a:solidFill>
              </a:rPr>
              <a:t>Actor-Critic</a:t>
            </a:r>
          </a:p>
        </p:txBody>
      </p:sp>
      <p:sp>
        <p:nvSpPr>
          <p:cNvPr id="50" name="Arc 4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4DD9B5-39EF-67EC-D201-9E6421BB1ACB}"/>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sz="1600"/>
              <a:t>What?</a:t>
            </a:r>
          </a:p>
          <a:p>
            <a:pPr marL="457200" indent="-457200"/>
            <a:r>
              <a:rPr lang="en-US" sz="1600"/>
              <a:t>A RL method that combines Policy and Value based approaches</a:t>
            </a:r>
          </a:p>
          <a:p>
            <a:pPr marL="914400" lvl="1" indent="-457200">
              <a:buFont typeface="Courier New" panose="020B0604020202020204" pitchFamily="34" charset="0"/>
              <a:buChar char="o"/>
            </a:pPr>
            <a:r>
              <a:rPr lang="en-US" sz="1600"/>
              <a:t>Policy-Based Method- The agent learns directly through a policy</a:t>
            </a:r>
          </a:p>
          <a:p>
            <a:pPr marL="1371600" lvl="2" indent="-457200">
              <a:buFont typeface="Wingdings" panose="020B0604020202020204" pitchFamily="34" charset="0"/>
              <a:buChar char="§"/>
            </a:pPr>
            <a:r>
              <a:rPr lang="en-US" sz="1600"/>
              <a:t>Aka. It's action</a:t>
            </a:r>
          </a:p>
          <a:p>
            <a:pPr marL="914400" lvl="1" indent="-457200">
              <a:buFont typeface="Courier New" panose="020B0604020202020204" pitchFamily="34" charset="0"/>
              <a:buChar char="o"/>
            </a:pPr>
            <a:r>
              <a:rPr lang="en-US" sz="1600"/>
              <a:t>Value-Based Method- The agent learns through a value function</a:t>
            </a:r>
          </a:p>
          <a:p>
            <a:pPr marL="1371600" lvl="2" indent="-457200">
              <a:buFont typeface="Wingdings" panose="020B0604020202020204" pitchFamily="34" charset="0"/>
              <a:buChar char="§"/>
            </a:pPr>
            <a:r>
              <a:rPr lang="en-US" sz="1600"/>
              <a:t>Typically a Map with known Rewards and it calculates which step returns the highest value</a:t>
            </a:r>
          </a:p>
          <a:p>
            <a:pPr marL="0" indent="0">
              <a:buNone/>
            </a:pPr>
            <a:r>
              <a:rPr lang="en-US" sz="1600"/>
              <a:t>Why?</a:t>
            </a:r>
          </a:p>
          <a:p>
            <a:pPr marL="457200" indent="-457200"/>
            <a:r>
              <a:rPr lang="en-US" sz="1600"/>
              <a:t>Handles continuous actions</a:t>
            </a:r>
          </a:p>
          <a:p>
            <a:pPr marL="914400" lvl="1" indent="-457200">
              <a:buFont typeface="Courier New" panose="020B0604020202020204" pitchFamily="34" charset="0"/>
              <a:buChar char="o"/>
            </a:pPr>
            <a:r>
              <a:rPr lang="en-US" sz="1600"/>
              <a:t>Able to act out real-world controls</a:t>
            </a:r>
          </a:p>
          <a:p>
            <a:pPr marL="457200" indent="-457200"/>
            <a:r>
              <a:rPr lang="en-US" sz="1600"/>
              <a:t>More stable learning</a:t>
            </a:r>
          </a:p>
          <a:p>
            <a:pPr marL="914400" lvl="1" indent="-457200">
              <a:buFont typeface="Courier New" panose="020B0604020202020204" pitchFamily="34" charset="0"/>
              <a:buChar char="o"/>
            </a:pPr>
            <a:r>
              <a:rPr lang="en-US" sz="1600"/>
              <a:t>Critic reduces variance of updates</a:t>
            </a:r>
          </a:p>
          <a:p>
            <a:pPr marL="457200" indent="-457200"/>
            <a:r>
              <a:rPr lang="en-US" sz="1600"/>
              <a:t>Learns faster</a:t>
            </a:r>
          </a:p>
          <a:p>
            <a:pPr marL="914400" lvl="1" indent="-457200">
              <a:buFont typeface="Courier New" panose="020B0604020202020204" pitchFamily="34" charset="0"/>
              <a:buChar char="o"/>
            </a:pPr>
            <a:r>
              <a:rPr lang="en-US" sz="1600"/>
              <a:t>Feedback after every step, not just after episodes</a:t>
            </a:r>
          </a:p>
          <a:p>
            <a:pPr marL="457200" lvl="1" indent="0">
              <a:buNone/>
            </a:pPr>
            <a:endParaRPr lang="en-US" sz="1600"/>
          </a:p>
        </p:txBody>
      </p:sp>
    </p:spTree>
    <p:extLst>
      <p:ext uri="{BB962C8B-B14F-4D97-AF65-F5344CB8AC3E}">
        <p14:creationId xmlns:p14="http://schemas.microsoft.com/office/powerpoint/2010/main" val="248596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1149</Words>
  <Application>Microsoft Office PowerPoint</Application>
  <PresentationFormat>Widescreen</PresentationFormat>
  <Paragraphs>145</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Explainable Fuzzy Logic – towards XFC</vt:lpstr>
      <vt:lpstr>Agenda</vt:lpstr>
      <vt:lpstr>Recap</vt:lpstr>
      <vt:lpstr>Kyle's Controller</vt:lpstr>
      <vt:lpstr>Andrew's Controller</vt:lpstr>
      <vt:lpstr>Recap</vt:lpstr>
      <vt:lpstr>LLM</vt:lpstr>
      <vt:lpstr>LLM System Flow Chart</vt:lpstr>
      <vt:lpstr>Actor-Critic</vt:lpstr>
      <vt:lpstr>Hybrid fuzzy controller with a trainable neuro-fuzzy model</vt:lpstr>
      <vt:lpstr>Overall Pipeline</vt:lpstr>
      <vt:lpstr>Data Logging</vt:lpstr>
      <vt:lpstr>Network Architecture (Sugeno / Neuro-Fuzzy)</vt:lpstr>
      <vt:lpstr>Training</vt:lpstr>
      <vt:lpstr>Inference Inference</vt:lpstr>
      <vt:lpstr>Scenarios</vt:lpstr>
      <vt:lpstr>Stock Scenario</vt:lpstr>
      <vt:lpstr>Vertical Wall</vt:lpstr>
      <vt:lpstr>Asteroid Rain</vt:lpstr>
      <vt:lpstr>Crossing Lanes</vt:lpstr>
      <vt:lpstr>Sniper Practice</vt:lpstr>
      <vt:lpstr>Donut Ring</vt:lpstr>
      <vt:lpstr>Giant Asteroids with Tiny Asteroids</vt:lpstr>
      <vt:lpstr>Rotating Cross</vt:lpstr>
      <vt:lpstr>Timeline and Future Work</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Jeske</dc:creator>
  <cp:lastModifiedBy>Andrew Jeske</cp:lastModifiedBy>
  <cp:revision>29</cp:revision>
  <dcterms:created xsi:type="dcterms:W3CDTF">2025-10-30T17:29:55Z</dcterms:created>
  <dcterms:modified xsi:type="dcterms:W3CDTF">2025-11-14T00:19:13Z</dcterms:modified>
</cp:coreProperties>
</file>